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1" r:id="rId3"/>
    <p:sldId id="304" r:id="rId4"/>
    <p:sldId id="257" r:id="rId5"/>
    <p:sldId id="258" r:id="rId6"/>
    <p:sldId id="259" r:id="rId7"/>
    <p:sldId id="305" r:id="rId8"/>
    <p:sldId id="306" r:id="rId9"/>
    <p:sldId id="307" r:id="rId10"/>
    <p:sldId id="308" r:id="rId11"/>
    <p:sldId id="265" r:id="rId12"/>
    <p:sldId id="266" r:id="rId13"/>
    <p:sldId id="270" r:id="rId14"/>
    <p:sldId id="262" r:id="rId15"/>
    <p:sldId id="267" r:id="rId16"/>
    <p:sldId id="309" r:id="rId17"/>
    <p:sldId id="271" r:id="rId18"/>
    <p:sldId id="310" r:id="rId19"/>
    <p:sldId id="273" r:id="rId20"/>
    <p:sldId id="274" r:id="rId21"/>
    <p:sldId id="275" r:id="rId22"/>
    <p:sldId id="311" r:id="rId23"/>
    <p:sldId id="276" r:id="rId24"/>
    <p:sldId id="277" r:id="rId25"/>
    <p:sldId id="312" r:id="rId26"/>
    <p:sldId id="263" r:id="rId27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%</a:t>
            </a:r>
            <a:r>
              <a:rPr lang="hr-HR" b="1" dirty="0"/>
              <a:t>  po razdoblju gradnje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Sheet1!$A$3:$A$6</c:f>
              <c:strCache>
                <c:ptCount val="4"/>
                <c:pt idx="0">
                  <c:v>do 20 st.</c:v>
                </c:pt>
                <c:pt idx="1">
                  <c:v>p.p. 20, st</c:v>
                </c:pt>
                <c:pt idx="2">
                  <c:v>1950.-1964</c:v>
                </c:pt>
                <c:pt idx="3">
                  <c:v>iza 1964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63</c:v>
                </c:pt>
                <c:pt idx="1">
                  <c:v>31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2-4C27-BB5E-98230A52B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9346431"/>
        <c:axId val="492782047"/>
      </c:barChart>
      <c:catAx>
        <c:axId val="77934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92782047"/>
        <c:crosses val="autoZero"/>
        <c:auto val="1"/>
        <c:lblAlgn val="ctr"/>
        <c:lblOffset val="100"/>
        <c:noMultiLvlLbl val="0"/>
      </c:catAx>
      <c:valAx>
        <c:axId val="492782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79346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b="1" dirty="0"/>
              <a:t>pojedinačno zaštićeno 473/491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Sheet1!$A$22:$A$24</c:f>
              <c:strCache>
                <c:ptCount val="3"/>
                <c:pt idx="0">
                  <c:v>Donji grad</c:v>
                </c:pt>
                <c:pt idx="1">
                  <c:v>Gornji grad-Medveščak </c:v>
                </c:pt>
                <c:pt idx="2">
                  <c:v>ostalo</c:v>
                </c:pt>
              </c:strCache>
            </c:strRef>
          </c:cat>
          <c:val>
            <c:numRef>
              <c:f>Sheet1!$B$22:$B$24</c:f>
              <c:numCache>
                <c:formatCode>General</c:formatCode>
                <c:ptCount val="3"/>
                <c:pt idx="0">
                  <c:v>33</c:v>
                </c:pt>
                <c:pt idx="1">
                  <c:v>47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2-4FD2-B552-7514D7234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5193887"/>
        <c:axId val="498083935"/>
      </c:barChart>
      <c:catAx>
        <c:axId val="87519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98083935"/>
        <c:crosses val="autoZero"/>
        <c:auto val="1"/>
        <c:lblAlgn val="ctr"/>
        <c:lblOffset val="100"/>
        <c:noMultiLvlLbl val="0"/>
      </c:catAx>
      <c:valAx>
        <c:axId val="498083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75193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b="1" dirty="0"/>
              <a:t>namjena</a:t>
            </a:r>
            <a:r>
              <a:rPr lang="hr-HR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Sheet1!$A$38:$A$40</c:f>
              <c:strCache>
                <c:ptCount val="3"/>
                <c:pt idx="0">
                  <c:v>stambene/poslovne </c:v>
                </c:pt>
                <c:pt idx="1">
                  <c:v>javne</c:v>
                </c:pt>
                <c:pt idx="2">
                  <c:v>sakralne </c:v>
                </c:pt>
              </c:strCache>
            </c:strRef>
          </c:cat>
          <c:val>
            <c:numRef>
              <c:f>Sheet1!$B$38:$B$40</c:f>
              <c:numCache>
                <c:formatCode>General</c:formatCode>
                <c:ptCount val="3"/>
                <c:pt idx="0">
                  <c:v>46</c:v>
                </c:pt>
                <c:pt idx="1">
                  <c:v>23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0-4FA4-A4EB-FDD1023BF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5204447"/>
        <c:axId val="873800783"/>
      </c:barChart>
      <c:catAx>
        <c:axId val="87520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73800783"/>
        <c:crosses val="autoZero"/>
        <c:auto val="1"/>
        <c:lblAlgn val="ctr"/>
        <c:lblOffset val="100"/>
        <c:noMultiLvlLbl val="0"/>
      </c:catAx>
      <c:valAx>
        <c:axId val="873800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75204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C2305-3DE4-46A9-9646-80BEAF2377F4}" type="datetimeFigureOut">
              <a:rPr lang="hr-HR" smtClean="0"/>
              <a:t>15.11.2023.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14B9F-B354-4A56-98A5-173CFB7DF8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11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FB86-6736-4F99-AA90-22B2728275F2}" type="datetimeFigureOut">
              <a:rPr lang="hr-HR" smtClean="0"/>
              <a:t>15.11.2023.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4DC43-EAEA-4E84-9104-B61642BC78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50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DC43-EAEA-4E84-9104-B61642BC78F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392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970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2713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43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9888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2310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9162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92455-948B-4F4F-A890-9A8404F8759D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931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0813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801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672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795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957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872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560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6950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767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4391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DC43-EAEA-4E84-9104-B61642BC78F0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188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92455-948B-4F4F-A890-9A8404F8759D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55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084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8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426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921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0668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2455-948B-4F4F-A890-9A8404F8759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911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766" y="2433638"/>
            <a:ext cx="9660467" cy="119750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5766" y="3631143"/>
            <a:ext cx="9660467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22" y="147515"/>
            <a:ext cx="1669112" cy="1669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295" y="120209"/>
            <a:ext cx="2016766" cy="20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67" y="5578059"/>
            <a:ext cx="5899828" cy="11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05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850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089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04933"/>
            <a:ext cx="12192000" cy="1253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44" y="2183705"/>
            <a:ext cx="1669112" cy="1669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65053" r="3463"/>
          <a:stretch/>
        </p:blipFill>
        <p:spPr>
          <a:xfrm>
            <a:off x="365076" y="5604933"/>
            <a:ext cx="11461848" cy="12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01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Akzidenz Grotesk CE Roman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zidenz Grotesk CE Roman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kzidenz Grotesk Light" panose="020B030402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zidenz Grotesk Light" panose="020B030402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zamolo.mihaela@gmail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765" y="2459299"/>
            <a:ext cx="9660467" cy="1197505"/>
          </a:xfrm>
        </p:spPr>
        <p:txBody>
          <a:bodyPr/>
          <a:lstStyle/>
          <a:p>
            <a:r>
              <a:rPr lang="hr-HR" dirty="0"/>
              <a:t>Elaborat kulturna dobra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432" y="3656804"/>
            <a:ext cx="7205135" cy="1655762"/>
          </a:xfrm>
        </p:spPr>
        <p:txBody>
          <a:bodyPr/>
          <a:lstStyle/>
          <a:p>
            <a:pPr algn="ctr"/>
            <a:r>
              <a:rPr lang="pl-PL" dirty="0"/>
              <a:t>Projekt: Potresni rizik Grada Zagreba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74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9777-482C-FBD3-6349-7FC994E3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karakteristike zgrada</a:t>
            </a:r>
            <a:endParaRPr lang="hr-HR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A9A0A-7E0B-DA30-EB53-87053BFAC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352" y="1863728"/>
            <a:ext cx="5189435" cy="536005"/>
          </a:xfrm>
        </p:spPr>
        <p:txBody>
          <a:bodyPr/>
          <a:lstStyle/>
          <a:p>
            <a:r>
              <a:rPr lang="pl-PL" dirty="0"/>
              <a:t>Razdoblje gradnje do 20. stoljeća (62%)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010B-824D-407B-4972-8F47B2189D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ziđe od opeke u vapnenom mortu</a:t>
            </a:r>
          </a:p>
          <a:p>
            <a:r>
              <a:rPr lang="hr-HR" sz="2000" dirty="0"/>
              <a:t>stropne konstrukcije:  drveni </a:t>
            </a:r>
            <a:r>
              <a:rPr lang="hr-HR" sz="2000" dirty="0" err="1"/>
              <a:t>grednici</a:t>
            </a:r>
            <a:r>
              <a:rPr lang="hr-HR" sz="2000" dirty="0"/>
              <a:t>,  zidani svodovi i lukovi, plitki svodovi (pruski svod) iznad podruma i prizemlja</a:t>
            </a:r>
          </a:p>
          <a:p>
            <a:r>
              <a:rPr lang="hr-HR" sz="2000" dirty="0" err="1"/>
              <a:t>katnost</a:t>
            </a:r>
            <a:r>
              <a:rPr lang="hr-HR" sz="2000" dirty="0"/>
              <a:t> – 1-2-3 etaže</a:t>
            </a:r>
          </a:p>
          <a:p>
            <a:r>
              <a:rPr lang="hr-HR" sz="2000" dirty="0"/>
              <a:t>osim opeke. kamen, drvo, čelik (čelični profili) - kraj 19. st. počinje primjena betona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2FF5F-4EB9-A3C0-6B47-35AC6581D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Karakteristike zgrada</a:t>
            </a:r>
            <a:endParaRPr lang="hr-HR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5602A3D-A6D0-FC53-ADBC-EFEAE261F0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6000" y="1909454"/>
            <a:ext cx="5673862" cy="4218888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8E552-694F-7CE8-6F82-9E77D46E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/>
              <a:t>POTRESNI RIZIK ZGRADA KULTURNA DOBRA</a:t>
            </a:r>
            <a:endParaRPr lang="en-US" sz="1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4CDC5-CDDC-1D90-8F62-0BF33B0E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400" smtClean="0"/>
              <a:pPr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729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9777-482C-FBD3-6349-7FC994E3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karakteristike zgrada</a:t>
            </a:r>
            <a:endParaRPr lang="hr-HR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A9A0A-7E0B-DA30-EB53-87053BFAC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865" y="1676369"/>
            <a:ext cx="5474682" cy="536005"/>
          </a:xfrm>
        </p:spPr>
        <p:txBody>
          <a:bodyPr>
            <a:noAutofit/>
          </a:bodyPr>
          <a:lstStyle/>
          <a:p>
            <a:r>
              <a:rPr lang="pl-PL" dirty="0"/>
              <a:t>Razdoblje gradnje - prva pol. 20. st. (31%) 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010B-824D-407B-4972-8F47B2189D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ziđe od opeke u vapnenom mortu,  manje vapneno cementnom, nakon 1920. </a:t>
            </a:r>
            <a:r>
              <a:rPr lang="hr-HR" sz="2000" dirty="0" err="1"/>
              <a:t>ab</a:t>
            </a:r>
            <a:r>
              <a:rPr lang="hr-HR" sz="2000" dirty="0"/>
              <a:t> okviri  </a:t>
            </a:r>
          </a:p>
          <a:p>
            <a:r>
              <a:rPr lang="hr-HR" sz="2000" dirty="0"/>
              <a:t>stropne konstrukcije:  drveni </a:t>
            </a:r>
            <a:r>
              <a:rPr lang="hr-HR" sz="2000" dirty="0" err="1"/>
              <a:t>grednici</a:t>
            </a:r>
            <a:r>
              <a:rPr lang="hr-HR" sz="2000" dirty="0"/>
              <a:t> po etažama,  zidani svodovi i lukovi i plitki (pruski svod) do 1920. dalje rebrasti i </a:t>
            </a:r>
            <a:r>
              <a:rPr lang="hr-HR" sz="2000" dirty="0" err="1"/>
              <a:t>sitnorebrasti</a:t>
            </a:r>
            <a:r>
              <a:rPr lang="hr-HR" sz="2000" dirty="0"/>
              <a:t> iznad podruma i prizemlja</a:t>
            </a:r>
          </a:p>
          <a:p>
            <a:r>
              <a:rPr lang="hr-HR" sz="2000" dirty="0" err="1"/>
              <a:t>katnost</a:t>
            </a:r>
            <a:r>
              <a:rPr lang="hr-HR" sz="2000" dirty="0"/>
              <a:t> – 3-4 etaže,  prvi „neboder” 8 katova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A7FBEF-1E1C-3D15-027F-54362E372C5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56171" y="2583644"/>
            <a:ext cx="5392737" cy="2011118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DB488-5DED-F6B4-7783-F908E9DD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31462CA-C68C-4543-4B8B-E2B9DA38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0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9777-482C-FBD3-6349-7FC994E3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karakteristike zgrada</a:t>
            </a:r>
            <a:endParaRPr lang="hr-HR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A9A0A-7E0B-DA30-EB53-87053BFAC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567" y="1653848"/>
            <a:ext cx="5446227" cy="536005"/>
          </a:xfrm>
        </p:spPr>
        <p:txBody>
          <a:bodyPr>
            <a:noAutofit/>
          </a:bodyPr>
          <a:lstStyle/>
          <a:p>
            <a:r>
              <a:rPr lang="pl-PL" dirty="0"/>
              <a:t>Razdoblje gradnje od 1950. - 1964. (30)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010B-824D-407B-4972-8F47B2189D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ab nosivi zidovi ili okviri (u jednom smjeru) i ab stropne konstrukcije</a:t>
            </a:r>
          </a:p>
          <a:p>
            <a:r>
              <a:rPr lang="hr-HR" sz="2000" dirty="0"/>
              <a:t>zidane s omeđenim ziđem i </a:t>
            </a:r>
            <a:r>
              <a:rPr lang="hr-HR" sz="2000" dirty="0" err="1"/>
              <a:t>ab</a:t>
            </a:r>
            <a:r>
              <a:rPr lang="hr-HR" sz="2000" dirty="0"/>
              <a:t> </a:t>
            </a:r>
            <a:r>
              <a:rPr lang="hr-HR" sz="2000" dirty="0" err="1"/>
              <a:t>predgotovljene</a:t>
            </a:r>
            <a:r>
              <a:rPr lang="hr-HR" sz="2000" dirty="0"/>
              <a:t> stropne konstrukcije („</a:t>
            </a:r>
            <a:r>
              <a:rPr lang="hr-HR" sz="2000" dirty="0" err="1"/>
              <a:t>fert</a:t>
            </a:r>
            <a:r>
              <a:rPr lang="hr-HR" sz="2000" dirty="0"/>
              <a:t>”)</a:t>
            </a:r>
          </a:p>
          <a:p>
            <a:r>
              <a:rPr lang="hr-HR" sz="2000" dirty="0"/>
              <a:t>iza 1948. (upute) - zgrade imaju određenu potresnu otpornost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2FF5F-4EB9-A3C0-6B47-35AC6581D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07563"/>
            <a:ext cx="5631179" cy="553373"/>
          </a:xfrm>
        </p:spPr>
        <p:txBody>
          <a:bodyPr>
            <a:noAutofit/>
          </a:bodyPr>
          <a:lstStyle/>
          <a:p>
            <a:r>
              <a:rPr lang="pl-PL" dirty="0"/>
              <a:t>Razdoblje gradnje iza 1964. do 1985. (3)</a:t>
            </a:r>
            <a:endParaRPr lang="hr-H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5EB85B-7878-5F44-E6FE-F5A6BB5B54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hr-HR" sz="2000" dirty="0" err="1"/>
              <a:t>ab</a:t>
            </a:r>
            <a:r>
              <a:rPr lang="hr-HR" sz="2000" dirty="0"/>
              <a:t> nosivi zidovi ili </a:t>
            </a:r>
            <a:r>
              <a:rPr lang="hr-HR" sz="2000" dirty="0" err="1"/>
              <a:t>ab</a:t>
            </a:r>
            <a:r>
              <a:rPr lang="hr-HR" sz="2000" dirty="0"/>
              <a:t> okviri (sve češće prostorni) i </a:t>
            </a:r>
            <a:r>
              <a:rPr lang="hr-HR" sz="2000" dirty="0" err="1"/>
              <a:t>ab</a:t>
            </a:r>
            <a:r>
              <a:rPr lang="hr-HR" sz="2000" dirty="0"/>
              <a:t> stropne konstrukcije</a:t>
            </a:r>
          </a:p>
          <a:p>
            <a:r>
              <a:rPr lang="hr-HR" sz="2000" dirty="0"/>
              <a:t>zidane s omeđenim ziđem i s armiranom monolitnom ili montažnom str. konstrukcijom </a:t>
            </a:r>
          </a:p>
          <a:p>
            <a:r>
              <a:rPr lang="hr-HR" sz="2000" dirty="0"/>
              <a:t>iza 1964. (prvi propis) – imaju potresnu </a:t>
            </a:r>
            <a:r>
              <a:rPr lang="hr-HR" sz="2000" dirty="0" err="1"/>
              <a:t>otpronost</a:t>
            </a:r>
            <a:r>
              <a:rPr lang="hr-HR" sz="2000" dirty="0"/>
              <a:t> - oko 4 puta manju u odnosu na današnje zahtjeve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23D4F99-1796-1F51-DD18-4CE88CFA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3141178-8A9F-4646-2EEC-F84B26A6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58DA8E-D57A-3FD7-650C-1EEBEC34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40" y="5116057"/>
            <a:ext cx="7669433" cy="1420491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E92000-CC87-7C17-4F6C-642B4FB734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390947"/>
              </p:ext>
            </p:extLst>
          </p:nvPr>
        </p:nvGraphicFramePr>
        <p:xfrm>
          <a:off x="8876010" y="4608946"/>
          <a:ext cx="2734798" cy="213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45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630B-DC58-8BB9-1517-EF1A33A3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potresni rizik - čimbenici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009A4-658F-4FD4-A6C8-3B687AA2A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Čimbenici (Izvor [8])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879A6-A941-09EC-46B7-8B990D616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Čimbenici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11F72-4339-D945-187C-294BA3024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38608" cy="3684588"/>
          </a:xfrm>
        </p:spPr>
        <p:txBody>
          <a:bodyPr/>
          <a:lstStyle/>
          <a:p>
            <a:r>
              <a:rPr lang="hr-HR" sz="2000" dirty="0"/>
              <a:t>SEIZMIČKI HAZARD – karte seizmičnosti + tipovi temeljnog tla (amplifikacija) - POZNATO</a:t>
            </a:r>
          </a:p>
          <a:p>
            <a:r>
              <a:rPr lang="hr-HR" sz="2000" dirty="0"/>
              <a:t>IZLOŽENOST – gustoća naseljenosti - POZNATO</a:t>
            </a:r>
          </a:p>
          <a:p>
            <a:r>
              <a:rPr lang="hr-HR" sz="2000" dirty="0"/>
              <a:t>OŠTETLJIVOST – TREBA UTVRDITI </a:t>
            </a:r>
          </a:p>
          <a:p>
            <a:r>
              <a:rPr lang="hr-HR" sz="2000" dirty="0"/>
              <a:t>SPECIFIČNI TROŠAK OBNOVE  -  NIJE UTVRĐEN</a:t>
            </a:r>
          </a:p>
          <a:p>
            <a:endParaRPr lang="hr-HR" dirty="0"/>
          </a:p>
        </p:txBody>
      </p:sp>
      <p:pic>
        <p:nvPicPr>
          <p:cNvPr id="7" name="Content Placeholder 6" descr="A diagram of a graph and a diagram of a city&#10;&#10;Description automatically generated with medium confidence">
            <a:extLst>
              <a:ext uri="{FF2B5EF4-FFF2-40B4-BE49-F238E27FC236}">
                <a16:creationId xmlns:a16="http://schemas.microsoft.com/office/drawing/2014/main" id="{CF06900F-CE05-4CE7-1B9F-DBEC51BA0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4" y="2839778"/>
            <a:ext cx="5156356" cy="1499784"/>
          </a:xfrm>
          <a:prstGeom prst="rect">
            <a:avLst/>
          </a:prstGeom>
          <a:noFill/>
        </p:spPr>
      </p:pic>
      <p:pic>
        <p:nvPicPr>
          <p:cNvPr id="8" name="Picture 7" descr="A table with numbers and a number of vehicles&#10;&#10;Description automatically generated with medium confidence">
            <a:extLst>
              <a:ext uri="{FF2B5EF4-FFF2-40B4-BE49-F238E27FC236}">
                <a16:creationId xmlns:a16="http://schemas.microsoft.com/office/drawing/2014/main" id="{4CF16B9F-7716-B600-56CB-5258F89D3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821" y="4472940"/>
            <a:ext cx="1359530" cy="2330063"/>
          </a:xfrm>
          <a:prstGeom prst="rect">
            <a:avLst/>
          </a:prstGeom>
        </p:spPr>
      </p:pic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F6A8C7F9-060C-E698-3C7D-8E1CEFED75BC}"/>
              </a:ext>
            </a:extLst>
          </p:cNvPr>
          <p:cNvSpPr/>
          <p:nvPr/>
        </p:nvSpPr>
        <p:spPr>
          <a:xfrm>
            <a:off x="688070" y="4445130"/>
            <a:ext cx="1246381" cy="2412870"/>
          </a:xfrm>
          <a:prstGeom prst="flowChartProcess">
            <a:avLst/>
          </a:prstGeom>
          <a:noFill/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9A2C74C3-20EC-0C47-4B4E-D04E9F4F91A7}"/>
              </a:ext>
            </a:extLst>
          </p:cNvPr>
          <p:cNvSpPr/>
          <p:nvPr/>
        </p:nvSpPr>
        <p:spPr>
          <a:xfrm>
            <a:off x="1961683" y="4445130"/>
            <a:ext cx="1359529" cy="1499785"/>
          </a:xfrm>
          <a:prstGeom prst="flowChartProcess">
            <a:avLst/>
          </a:prstGeom>
          <a:noFill/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4DDC8C41-4FAD-2292-D6B7-D8D49FD5591C}"/>
              </a:ext>
            </a:extLst>
          </p:cNvPr>
          <p:cNvSpPr/>
          <p:nvPr/>
        </p:nvSpPr>
        <p:spPr>
          <a:xfrm>
            <a:off x="4698784" y="4472940"/>
            <a:ext cx="1168615" cy="1923777"/>
          </a:xfrm>
          <a:prstGeom prst="flowChartProcess">
            <a:avLst/>
          </a:prstGeom>
          <a:noFill/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DC5B31FE-3AD3-41E1-559E-B7CD5AB81C41}"/>
              </a:ext>
            </a:extLst>
          </p:cNvPr>
          <p:cNvSpPr/>
          <p:nvPr/>
        </p:nvSpPr>
        <p:spPr>
          <a:xfrm>
            <a:off x="3415422" y="4472940"/>
            <a:ext cx="1168615" cy="1923777"/>
          </a:xfrm>
          <a:prstGeom prst="flowChartProcess">
            <a:avLst/>
          </a:prstGeom>
          <a:noFill/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Content Placeholder 8" descr="A map of a region&#10;&#10;Description automatically generated">
            <a:extLst>
              <a:ext uri="{FF2B5EF4-FFF2-40B4-BE49-F238E27FC236}">
                <a16:creationId xmlns:a16="http://schemas.microsoft.com/office/drawing/2014/main" id="{A887F2A9-666D-0B4D-75D3-EF81BAD2E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18" y="4445131"/>
            <a:ext cx="1048683" cy="1129528"/>
          </a:xfrm>
          <a:prstGeom prst="rect">
            <a:avLst/>
          </a:prstGeom>
        </p:spPr>
      </p:pic>
      <p:pic>
        <p:nvPicPr>
          <p:cNvPr id="17" name="Content Placeholder 11" descr="A map of a city&#10;&#10;Description automatically generated">
            <a:extLst>
              <a:ext uri="{FF2B5EF4-FFF2-40B4-BE49-F238E27FC236}">
                <a16:creationId xmlns:a16="http://schemas.microsoft.com/office/drawing/2014/main" id="{2E7BCD42-DBD1-34D3-BEAC-4BED668AF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17" y="5600700"/>
            <a:ext cx="1017301" cy="1202303"/>
          </a:xfrm>
          <a:prstGeom prst="rect">
            <a:avLst/>
          </a:prstGeom>
          <a:noFill/>
        </p:spPr>
      </p:pic>
      <p:sp>
        <p:nvSpPr>
          <p:cNvPr id="19" name="Action Button: Help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C008EA3-2EAC-54CB-8ECB-69801AA71AC7}"/>
              </a:ext>
            </a:extLst>
          </p:cNvPr>
          <p:cNvSpPr/>
          <p:nvPr/>
        </p:nvSpPr>
        <p:spPr>
          <a:xfrm>
            <a:off x="3696661" y="4995990"/>
            <a:ext cx="585779" cy="801634"/>
          </a:xfrm>
          <a:prstGeom prst="actionButtonHel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Action Button: Help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69BD616-829A-E66C-F6C2-BC37439CFA18}"/>
              </a:ext>
            </a:extLst>
          </p:cNvPr>
          <p:cNvSpPr/>
          <p:nvPr/>
        </p:nvSpPr>
        <p:spPr>
          <a:xfrm>
            <a:off x="4990201" y="4995990"/>
            <a:ext cx="585779" cy="801634"/>
          </a:xfrm>
          <a:prstGeom prst="actionButtonHel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8306F63-78DD-1B68-D1FC-C35D07DE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E747C30-E562-FC90-6D2C-058FBDCC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63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C04E-A6A9-B3DB-8DCB-1A9F487E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potresni hazard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19AFF-17B4-7756-DDF4-3314BC93B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4235" y="1718646"/>
            <a:ext cx="6087350" cy="536005"/>
          </a:xfrm>
        </p:spPr>
        <p:txBody>
          <a:bodyPr>
            <a:noAutofit/>
          </a:bodyPr>
          <a:lstStyle/>
          <a:p>
            <a:r>
              <a:rPr lang="hr-HR" dirty="0"/>
              <a:t>PGA - karta potresnih područja- </a:t>
            </a:r>
            <a:r>
              <a:rPr lang="hr-HR" dirty="0" err="1"/>
              <a:t>Eurokod</a:t>
            </a:r>
            <a:r>
              <a:rPr lang="hr-HR" dirty="0"/>
              <a:t> 8/NA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247C20-D754-62F8-FE90-271CE2394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21223"/>
            <a:ext cx="5183188" cy="823912"/>
          </a:xfrm>
        </p:spPr>
        <p:txBody>
          <a:bodyPr>
            <a:normAutofit/>
          </a:bodyPr>
          <a:lstStyle/>
          <a:p>
            <a:pPr algn="r"/>
            <a:r>
              <a:rPr lang="hr-HR" dirty="0"/>
              <a:t>Tipovi temeljnog tla</a:t>
            </a:r>
          </a:p>
        </p:txBody>
      </p:sp>
      <p:pic>
        <p:nvPicPr>
          <p:cNvPr id="9" name="Content Placeholder 8" descr="A map of a region&#10;&#10;Description automatically generated">
            <a:extLst>
              <a:ext uri="{FF2B5EF4-FFF2-40B4-BE49-F238E27FC236}">
                <a16:creationId xmlns:a16="http://schemas.microsoft.com/office/drawing/2014/main" id="{16376AD1-AE6D-7B31-4A66-608F055318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13460" y="2306723"/>
            <a:ext cx="3113923" cy="4495244"/>
          </a:xfrm>
          <a:prstGeom prst="rect">
            <a:avLst/>
          </a:prstGeom>
        </p:spPr>
      </p:pic>
      <p:pic>
        <p:nvPicPr>
          <p:cNvPr id="12" name="Content Placeholder 11" descr="A map of a city&#10;&#10;Description automatically generated">
            <a:extLst>
              <a:ext uri="{FF2B5EF4-FFF2-40B4-BE49-F238E27FC236}">
                <a16:creationId xmlns:a16="http://schemas.microsoft.com/office/drawing/2014/main" id="{5D606983-7A85-5EA8-5FF1-60A7A568A66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82" y="2276222"/>
            <a:ext cx="3113924" cy="4525745"/>
          </a:xfrm>
          <a:prstGeom prst="rect">
            <a:avLst/>
          </a:prstGeom>
          <a:noFill/>
        </p:spPr>
      </p:pic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9781C7F0-42B0-C782-C0C1-4C230D7D363E}"/>
              </a:ext>
            </a:extLst>
          </p:cNvPr>
          <p:cNvSpPr/>
          <p:nvPr/>
        </p:nvSpPr>
        <p:spPr>
          <a:xfrm>
            <a:off x="4367610" y="4875621"/>
            <a:ext cx="3891645" cy="1768248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2000" kern="1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</a:t>
            </a:r>
            <a:r>
              <a:rPr lang="hr-H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0,20g do 0,28g </a:t>
            </a:r>
          </a:p>
          <a:p>
            <a:pPr algn="ctr"/>
            <a:r>
              <a:rPr lang="hr-HR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tipovi temeljnog tla A. B i C</a:t>
            </a:r>
          </a:p>
          <a:p>
            <a:pPr algn="ctr"/>
            <a:endParaRPr lang="hr-HR" sz="2000" dirty="0"/>
          </a:p>
          <a:p>
            <a:pPr algn="ctr"/>
            <a:r>
              <a:rPr lang="hr-HR" sz="2000" dirty="0"/>
              <a:t>Donji grad i Gornji grad-Medveščak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2000" kern="1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</a:t>
            </a:r>
            <a:r>
              <a:rPr lang="hr-H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0,26g  i t</a:t>
            </a:r>
            <a:r>
              <a:rPr lang="hr-HR" sz="2000" dirty="0"/>
              <a:t>ip temeljnog tla C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8E367F-AB7B-7BD3-BEB5-93EC1220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CE2C63-2E82-FC85-96FE-CA89AE41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2183E-12A5-D4A8-E8D5-9154360E3861}"/>
              </a:ext>
            </a:extLst>
          </p:cNvPr>
          <p:cNvSpPr txBox="1"/>
          <p:nvPr/>
        </p:nvSpPr>
        <p:spPr>
          <a:xfrm>
            <a:off x="8468220" y="5601638"/>
            <a:ext cx="3618523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hr-HR" dirty="0"/>
              <a:t>[6] Mario Bačić i suradnici, Procjena potresnog rizika na području grada Zagreba - Geotehnički elaborat, GEL-069/2023, Zagreb rujan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75245-3A48-1C8D-A4BB-ACD8D87A3FEF}"/>
              </a:ext>
            </a:extLst>
          </p:cNvPr>
          <p:cNvSpPr txBox="1"/>
          <p:nvPr/>
        </p:nvSpPr>
        <p:spPr>
          <a:xfrm>
            <a:off x="0" y="5541295"/>
            <a:ext cx="3453368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hr-HR" dirty="0"/>
              <a:t>poredbeno vršno ubrzanje tla tipa A za poredbeno povratno razdoblje 475 godina (vjerojatnost premašaja 10% u 50 godina).«.</a:t>
            </a:r>
          </a:p>
        </p:txBody>
      </p:sp>
    </p:spTree>
    <p:extLst>
      <p:ext uri="{BB962C8B-B14F-4D97-AF65-F5344CB8AC3E}">
        <p14:creationId xmlns:p14="http://schemas.microsoft.com/office/powerpoint/2010/main" val="15946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2A75-F940-BE87-B898-28CF0EFC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potresna otpornost - djelovanje od potresa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A498E-A347-2796-5BC5-BF305C9C9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117" y="2000362"/>
            <a:ext cx="5575883" cy="536005"/>
          </a:xfrm>
        </p:spPr>
        <p:txBody>
          <a:bodyPr>
            <a:noAutofit/>
          </a:bodyPr>
          <a:lstStyle/>
          <a:p>
            <a:r>
              <a:rPr lang="hr-HR" dirty="0"/>
              <a:t>Proračunsko ubrzanje tla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6D93D-E8B6-6784-47DC-5E51AE238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/>
          </a:p>
          <a:p>
            <a:pPr algn="r"/>
            <a:r>
              <a:rPr lang="hr-HR" sz="2600" dirty="0"/>
              <a:t>Pretpostavke za proračun potresne sile </a:t>
            </a:r>
          </a:p>
        </p:txBody>
      </p:sp>
      <p:pic>
        <p:nvPicPr>
          <p:cNvPr id="15" name="Content Placeholder 6" descr="A white and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C4C5A58-FFE2-64D6-40EB-FE3273D189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08" y="2671619"/>
            <a:ext cx="5392737" cy="2583872"/>
          </a:xfrm>
          <a:prstGeom prst="rect">
            <a:avLst/>
          </a:prstGeom>
          <a:noFill/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6F55233-CEFE-407C-EFB3-A4E598E31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1555" y="2671620"/>
            <a:ext cx="5392738" cy="250521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75E590-2F73-0D6C-1FE7-745BB6AE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8A0E10-48EC-DB1E-D790-758D86BA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3B163D8F-7A0B-EDB3-6089-0645E3EE4340}"/>
              </a:ext>
            </a:extLst>
          </p:cNvPr>
          <p:cNvSpPr/>
          <p:nvPr/>
        </p:nvSpPr>
        <p:spPr>
          <a:xfrm>
            <a:off x="6217708" y="5591974"/>
            <a:ext cx="5692122" cy="831685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Donji grad i Gornji grad-Medveščak</a:t>
            </a:r>
          </a:p>
          <a:p>
            <a:pPr algn="ctr"/>
            <a:r>
              <a:rPr lang="hr-HR" dirty="0"/>
              <a:t> PGA = 0,26g, tip tla C,  IF =1,2 (javne zgrade), FP</a:t>
            </a:r>
            <a:r>
              <a:rPr lang="hr-HR" sz="18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RZ2</a:t>
            </a:r>
            <a:r>
              <a:rPr lang="hr-HR" dirty="0"/>
              <a:t>= 1,2, spektar tipa 2,  q = 1,5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5DE9C729-053F-344F-39EE-7FD91AFEF518}"/>
              </a:ext>
            </a:extLst>
          </p:cNvPr>
          <p:cNvSpPr/>
          <p:nvPr/>
        </p:nvSpPr>
        <p:spPr>
          <a:xfrm>
            <a:off x="282170" y="5591974"/>
            <a:ext cx="5852161" cy="83168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spektri odziva – 2 tipa spektra,  q =1,5 i 2,0, IF = 1,  bez FP</a:t>
            </a:r>
            <a:r>
              <a:rPr lang="hr-HR" sz="18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RZ2</a:t>
            </a:r>
            <a:endParaRPr lang="hr-HR" dirty="0"/>
          </a:p>
          <a:p>
            <a:pPr algn="ctr"/>
            <a:r>
              <a:rPr lang="hr-HR" dirty="0"/>
              <a:t>za zidane uglavnom mjerodavan spektar tipa 2 i q = 1,5 ( c)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A45C750-97B3-CB40-C1C9-C7A0FBF4BED7}"/>
              </a:ext>
            </a:extLst>
          </p:cNvPr>
          <p:cNvSpPr/>
          <p:nvPr/>
        </p:nvSpPr>
        <p:spPr>
          <a:xfrm>
            <a:off x="3833091" y="2410691"/>
            <a:ext cx="295564" cy="9051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8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2A75-F940-BE87-B898-28CF0EFC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potresna otpornost - potresna sila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A498E-A347-2796-5BC5-BF305C9C9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1940879"/>
            <a:ext cx="5393102" cy="536005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Potresne sile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6D93D-E8B6-6784-47DC-5E51AE238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  <a:p>
            <a:pPr algn="r"/>
            <a:r>
              <a:rPr lang="hr-HR" dirty="0"/>
              <a:t>Pretpostavke za proračun potresne sile</a:t>
            </a:r>
          </a:p>
        </p:txBody>
      </p:sp>
      <p:pic>
        <p:nvPicPr>
          <p:cNvPr id="15" name="Content Placeholder 6" descr="A white and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C4C5A58-FFE2-64D6-40EB-FE3273D189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53" y="2851604"/>
            <a:ext cx="5392737" cy="1854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D8DA4CE6-CFDC-C12B-0223-28A18A72D2E0}"/>
              </a:ext>
            </a:extLst>
          </p:cNvPr>
          <p:cNvSpPr/>
          <p:nvPr/>
        </p:nvSpPr>
        <p:spPr>
          <a:xfrm>
            <a:off x="6194410" y="3927365"/>
            <a:ext cx="419100" cy="271267"/>
          </a:xfrm>
          <a:prstGeom prst="flowChartProcess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D084EBCF-B62C-960F-F177-F39EC8A1113D}"/>
              </a:ext>
            </a:extLst>
          </p:cNvPr>
          <p:cNvSpPr/>
          <p:nvPr/>
        </p:nvSpPr>
        <p:spPr>
          <a:xfrm>
            <a:off x="6762832" y="4178813"/>
            <a:ext cx="419100" cy="271267"/>
          </a:xfrm>
          <a:prstGeom prst="flowChartProcess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F9D3717A-3CBB-D1CE-DCA0-341B143BBC32}"/>
              </a:ext>
            </a:extLst>
          </p:cNvPr>
          <p:cNvSpPr/>
          <p:nvPr/>
        </p:nvSpPr>
        <p:spPr>
          <a:xfrm>
            <a:off x="9779847" y="4198631"/>
            <a:ext cx="419100" cy="271267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73391286-988A-8E43-3C5D-26DA84D08EB1}"/>
              </a:ext>
            </a:extLst>
          </p:cNvPr>
          <p:cNvSpPr/>
          <p:nvPr/>
        </p:nvSpPr>
        <p:spPr>
          <a:xfrm>
            <a:off x="10368470" y="3939953"/>
            <a:ext cx="419100" cy="271267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87B905BC-0DE4-8E45-AF4B-1B9391E924BF}"/>
              </a:ext>
            </a:extLst>
          </p:cNvPr>
          <p:cNvSpPr/>
          <p:nvPr/>
        </p:nvSpPr>
        <p:spPr>
          <a:xfrm>
            <a:off x="11572132" y="3927364"/>
            <a:ext cx="419100" cy="271267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Flowchart: Process 33">
            <a:extLst>
              <a:ext uri="{FF2B5EF4-FFF2-40B4-BE49-F238E27FC236}">
                <a16:creationId xmlns:a16="http://schemas.microsoft.com/office/drawing/2014/main" id="{76288191-4298-7EAE-2952-26016F0380E1}"/>
              </a:ext>
            </a:extLst>
          </p:cNvPr>
          <p:cNvSpPr/>
          <p:nvPr/>
        </p:nvSpPr>
        <p:spPr>
          <a:xfrm>
            <a:off x="9164808" y="4178812"/>
            <a:ext cx="419100" cy="271267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4B3334-CDCE-7D52-AA06-6AFA1DE6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POTRESNI RIZIK ZGRADA KULTURNA DOBRA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8EDF8F-BA55-BDBE-035F-DF9A64B2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A7ED91DB-662B-F208-75AA-48CB095CFE8B}"/>
              </a:ext>
            </a:extLst>
          </p:cNvPr>
          <p:cNvSpPr/>
          <p:nvPr/>
        </p:nvSpPr>
        <p:spPr>
          <a:xfrm>
            <a:off x="644252" y="2943723"/>
            <a:ext cx="3540762" cy="401613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Donji grad i Gornji grad-Medveščak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9F94E2-75CB-75C7-85DD-194341375A50}"/>
              </a:ext>
            </a:extLst>
          </p:cNvPr>
          <p:cNvSpPr/>
          <p:nvPr/>
        </p:nvSpPr>
        <p:spPr>
          <a:xfrm>
            <a:off x="4760043" y="2003844"/>
            <a:ext cx="273835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i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hr-HR" sz="3600" b="0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hr-HR" sz="36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0,92 W</a:t>
            </a:r>
            <a:endParaRPr lang="en-US" sz="36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81AF16B6-E1F4-9953-DA43-E4A7D1080B99}"/>
              </a:ext>
            </a:extLst>
          </p:cNvPr>
          <p:cNvSpPr/>
          <p:nvPr/>
        </p:nvSpPr>
        <p:spPr>
          <a:xfrm>
            <a:off x="7995973" y="4178812"/>
            <a:ext cx="419100" cy="271267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33EFCDF8-B02B-1693-40C5-AA8CF0D55BC7}"/>
              </a:ext>
            </a:extLst>
          </p:cNvPr>
          <p:cNvSpPr/>
          <p:nvPr/>
        </p:nvSpPr>
        <p:spPr>
          <a:xfrm>
            <a:off x="7377800" y="3899974"/>
            <a:ext cx="419100" cy="271267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FFF78435-9A32-770C-6EAD-052DCA88A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906" y="2901496"/>
            <a:ext cx="5393100" cy="2934999"/>
          </a:xfrm>
        </p:spPr>
        <p:txBody>
          <a:bodyPr/>
          <a:lstStyle/>
          <a:p>
            <a:pPr lvl="5"/>
            <a:endParaRPr lang="hr-HR" dirty="0"/>
          </a:p>
        </p:txBody>
      </p:sp>
      <p:pic>
        <p:nvPicPr>
          <p:cNvPr id="32" name="Content Placeholder 8">
            <a:extLst>
              <a:ext uri="{FF2B5EF4-FFF2-40B4-BE49-F238E27FC236}">
                <a16:creationId xmlns:a16="http://schemas.microsoft.com/office/drawing/2014/main" id="{896EAC07-F693-5935-939C-B30A0A1AB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79" y="2817162"/>
            <a:ext cx="7206582" cy="3919198"/>
          </a:xfrm>
          <a:prstGeom prst="rect">
            <a:avLst/>
          </a:prstGeom>
        </p:spPr>
      </p:pic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50133373-8091-6F53-A281-14297D7CD948}"/>
              </a:ext>
            </a:extLst>
          </p:cNvPr>
          <p:cNvSpPr/>
          <p:nvPr/>
        </p:nvSpPr>
        <p:spPr>
          <a:xfrm>
            <a:off x="1236570" y="2845353"/>
            <a:ext cx="4988799" cy="401613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Donji grad i Gornji grad-Medveščak + ostale četvrti 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4B540F9E-C7E1-A68A-C596-25375B896CF2}"/>
              </a:ext>
            </a:extLst>
          </p:cNvPr>
          <p:cNvSpPr/>
          <p:nvPr/>
        </p:nvSpPr>
        <p:spPr>
          <a:xfrm>
            <a:off x="6675249" y="3011104"/>
            <a:ext cx="419100" cy="485775"/>
          </a:xfrm>
          <a:prstGeom prst="arc">
            <a:avLst>
              <a:gd name="adj1" fmla="val 520925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C9A2F53-B455-B71D-7F90-3D57EB317F61}"/>
              </a:ext>
            </a:extLst>
          </p:cNvPr>
          <p:cNvSpPr/>
          <p:nvPr/>
        </p:nvSpPr>
        <p:spPr>
          <a:xfrm>
            <a:off x="6172820" y="3275157"/>
            <a:ext cx="419100" cy="475671"/>
          </a:xfrm>
          <a:prstGeom prst="arc">
            <a:avLst>
              <a:gd name="adj1" fmla="val 520925"/>
              <a:gd name="adj2" fmla="val 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57880-D2E8-0C2D-B920-55370CD9D5C9}"/>
              </a:ext>
            </a:extLst>
          </p:cNvPr>
          <p:cNvSpPr/>
          <p:nvPr/>
        </p:nvSpPr>
        <p:spPr>
          <a:xfrm>
            <a:off x="4760043" y="1245969"/>
            <a:ext cx="273835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i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hr-HR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hr-HR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1,09 W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7E4910C0-C1E4-0AF5-542B-825263511A9C}"/>
              </a:ext>
            </a:extLst>
          </p:cNvPr>
          <p:cNvSpPr/>
          <p:nvPr/>
        </p:nvSpPr>
        <p:spPr>
          <a:xfrm>
            <a:off x="7377800" y="4798503"/>
            <a:ext cx="4814200" cy="193785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IZVEDIVA POJAČANJA I RAZUMNI TROŠKOVI </a:t>
            </a:r>
          </a:p>
          <a:p>
            <a:pPr algn="ctr"/>
            <a:r>
              <a:rPr lang="hr-HR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otpornost zidanih zgrada </a:t>
            </a:r>
            <a:r>
              <a:rPr lang="hr-HR" sz="16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r-HR" sz="1600" i="1" baseline="-25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hr-HR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=0,30 W </a:t>
            </a:r>
            <a:r>
              <a:rPr lang="hr-HR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hr-HR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odgovara </a:t>
            </a:r>
            <a:r>
              <a:rPr lang="hr-HR" sz="16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1600" baseline="-25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</a:t>
            </a:r>
            <a:r>
              <a:rPr lang="hr-HR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0,125 g     </a:t>
            </a:r>
            <a:r>
              <a:rPr lang="hr-HR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hr-HR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odgovara potresnom ubrzanju za 95-godišnje povratno razdoblje uz faktor važnosti zgrade IF=1,0 (stambene)</a:t>
            </a:r>
          </a:p>
          <a:p>
            <a:pPr algn="ctr"/>
            <a:r>
              <a:rPr lang="hr-HR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Vjerojatnost potresa s povratnim razdobljem 95 godina za uporabni vijek građevine 50 godina iznosi </a:t>
            </a:r>
          </a:p>
          <a:p>
            <a:pPr algn="ctr"/>
            <a:r>
              <a:rPr lang="hr-HR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600" baseline="-25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</a:t>
            </a:r>
            <a:r>
              <a:rPr lang="hr-HR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 – (1 – (1/95))</a:t>
            </a:r>
            <a:r>
              <a:rPr lang="hr-HR" sz="1600" baseline="30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hr-HR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0,40  ili 40 %.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9154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9D67-60E8-0A86-619B-BD5DED33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err="1"/>
              <a:t>oštetljivost</a:t>
            </a:r>
            <a:endParaRPr lang="hr-HR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8DB9F-9021-5C42-57BD-A6AC4BB1E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110" y="1295384"/>
            <a:ext cx="6835126" cy="685277"/>
          </a:xfrm>
        </p:spPr>
        <p:txBody>
          <a:bodyPr>
            <a:noAutofit/>
          </a:bodyPr>
          <a:lstStyle/>
          <a:p>
            <a:r>
              <a:rPr lang="hr-HR" dirty="0"/>
              <a:t>Prema indeksu </a:t>
            </a:r>
            <a:r>
              <a:rPr lang="hr-HR" dirty="0" err="1"/>
              <a:t>oštetljivosti</a:t>
            </a:r>
            <a:endParaRPr lang="hr-H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452573-CF7F-C037-FD24-D8EFA6D80A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645" y="3289424"/>
            <a:ext cx="3157884" cy="308050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31889-2792-967F-8A25-AA054BBE2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98594" y="1825292"/>
            <a:ext cx="7358848" cy="553373"/>
          </a:xfrm>
        </p:spPr>
        <p:txBody>
          <a:bodyPr>
            <a:normAutofit/>
          </a:bodyPr>
          <a:lstStyle/>
          <a:p>
            <a:r>
              <a:rPr lang="hr-HR" dirty="0"/>
              <a:t>ODABRANO </a:t>
            </a:r>
          </a:p>
        </p:txBody>
      </p:sp>
      <p:pic>
        <p:nvPicPr>
          <p:cNvPr id="8" name="Content Placeholder 7" descr="A white and black document with black text&#10;&#10;Description automatically generated">
            <a:extLst>
              <a:ext uri="{FF2B5EF4-FFF2-40B4-BE49-F238E27FC236}">
                <a16:creationId xmlns:a16="http://schemas.microsoft.com/office/drawing/2014/main" id="{96511C71-8ABE-2990-931A-84C76E3BD7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198594" y="2378665"/>
            <a:ext cx="4052265" cy="3751002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DDF8D9A-356C-92C5-7404-C2C10CBE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POTRESNI RIZIK ZGRADA KULTURNA DOBRA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3D0249-E0AB-0BF8-AAC4-7F862E15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99A211-F3D6-1749-3CC3-423E95004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514" y="3429000"/>
            <a:ext cx="3632134" cy="26052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4F1254-53E7-0AD7-FFF6-2A1C9D088992}"/>
              </a:ext>
            </a:extLst>
          </p:cNvPr>
          <p:cNvSpPr txBox="1"/>
          <p:nvPr/>
        </p:nvSpPr>
        <p:spPr>
          <a:xfrm>
            <a:off x="794110" y="271916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S. </a:t>
            </a:r>
            <a:r>
              <a:rPr lang="hr-HR" sz="2400" dirty="0" err="1"/>
              <a:t>Giovinazzi</a:t>
            </a:r>
            <a:r>
              <a:rPr lang="hr-HR" sz="2400" dirty="0"/>
              <a:t> [11 ], [10 ] 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889DC4C-1A0E-2C5B-A028-47C5AD8FE92A}"/>
              </a:ext>
            </a:extLst>
          </p:cNvPr>
          <p:cNvSpPr/>
          <p:nvPr/>
        </p:nvSpPr>
        <p:spPr>
          <a:xfrm>
            <a:off x="8543636" y="4254166"/>
            <a:ext cx="1034473" cy="406401"/>
          </a:xfrm>
          <a:prstGeom prst="arc">
            <a:avLst>
              <a:gd name="adj1" fmla="val 58256"/>
              <a:gd name="adj2" fmla="val 2156763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57DBE9-DB85-7B84-3C84-2C8892E633E2}"/>
              </a:ext>
            </a:extLst>
          </p:cNvPr>
          <p:cNvSpPr/>
          <p:nvPr/>
        </p:nvSpPr>
        <p:spPr>
          <a:xfrm>
            <a:off x="8452924" y="2442167"/>
            <a:ext cx="3331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Vo = 0,740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94034-268A-1BCB-C127-57A356F84D54}"/>
              </a:ext>
            </a:extLst>
          </p:cNvPr>
          <p:cNvSpPr txBox="1"/>
          <p:nvPr/>
        </p:nvSpPr>
        <p:spPr>
          <a:xfrm>
            <a:off x="6012872" y="552257"/>
            <a:ext cx="6096000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hr-HR" dirty="0"/>
              <a:t>[11]	</a:t>
            </a:r>
            <a:r>
              <a:rPr lang="hr-HR" dirty="0" err="1"/>
              <a:t>Sonia</a:t>
            </a:r>
            <a:r>
              <a:rPr lang="hr-HR" dirty="0"/>
              <a:t> </a:t>
            </a:r>
            <a:r>
              <a:rPr lang="hr-HR" dirty="0" err="1"/>
              <a:t>Giovinazzi</a:t>
            </a:r>
            <a:r>
              <a:rPr lang="hr-HR" dirty="0"/>
              <a:t>; </a:t>
            </a:r>
            <a:r>
              <a:rPr lang="hr-HR" dirty="0" err="1"/>
              <a:t>Risk</a:t>
            </a:r>
            <a:r>
              <a:rPr lang="hr-HR" dirty="0"/>
              <a:t> Management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Built</a:t>
            </a:r>
            <a:r>
              <a:rPr lang="hr-HR" dirty="0"/>
              <a:t> </a:t>
            </a:r>
            <a:r>
              <a:rPr lang="hr-HR" dirty="0" err="1"/>
              <a:t>Enviroment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Vulnerability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Damage</a:t>
            </a:r>
            <a:r>
              <a:rPr lang="hr-HR" dirty="0"/>
              <a:t> </a:t>
            </a:r>
            <a:r>
              <a:rPr lang="hr-HR" dirty="0" err="1"/>
              <a:t>Scenario</a:t>
            </a:r>
            <a:r>
              <a:rPr lang="hr-HR" dirty="0"/>
              <a:t> In </a:t>
            </a:r>
            <a:r>
              <a:rPr lang="hr-HR" dirty="0" err="1"/>
              <a:t>Seismic</a:t>
            </a:r>
            <a:r>
              <a:rPr lang="hr-HR" dirty="0"/>
              <a:t> </a:t>
            </a:r>
            <a:r>
              <a:rPr lang="hr-HR" dirty="0" err="1"/>
              <a:t>Risk</a:t>
            </a:r>
            <a:r>
              <a:rPr lang="hr-HR" dirty="0"/>
              <a:t> </a:t>
            </a:r>
            <a:r>
              <a:rPr lang="hr-HR" dirty="0" err="1"/>
              <a:t>Analysis</a:t>
            </a:r>
            <a:r>
              <a:rPr lang="hr-HR" dirty="0"/>
              <a:t>, </a:t>
            </a:r>
            <a:r>
              <a:rPr lang="hr-HR" dirty="0" err="1"/>
              <a:t>Dissertation</a:t>
            </a:r>
            <a:r>
              <a:rPr lang="hr-HR" dirty="0"/>
              <a:t> </a:t>
            </a:r>
            <a:r>
              <a:rPr lang="hr-HR" dirty="0" err="1"/>
              <a:t>Technical</a:t>
            </a:r>
            <a:r>
              <a:rPr lang="hr-HR" dirty="0"/>
              <a:t> University </a:t>
            </a:r>
            <a:r>
              <a:rPr lang="hr-HR" dirty="0" err="1"/>
              <a:t>Carolo-Wilhelmina</a:t>
            </a:r>
            <a:r>
              <a:rPr lang="hr-HR" dirty="0"/>
              <a:t> at </a:t>
            </a:r>
            <a:r>
              <a:rPr lang="hr-HR" dirty="0" err="1"/>
              <a:t>Braunschweig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Faculty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Engineering Department </a:t>
            </a:r>
            <a:r>
              <a:rPr lang="hr-HR" dirty="0" err="1"/>
              <a:t>of</a:t>
            </a:r>
            <a:r>
              <a:rPr lang="hr-HR" dirty="0"/>
              <a:t> Civil Engineering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University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Florence</a:t>
            </a:r>
            <a:r>
              <a:rPr lang="hr-HR" dirty="0"/>
              <a:t>, May 2005</a:t>
            </a:r>
          </a:p>
        </p:txBody>
      </p:sp>
    </p:spTree>
    <p:extLst>
      <p:ext uri="{BB962C8B-B14F-4D97-AF65-F5344CB8AC3E}">
        <p14:creationId xmlns:p14="http://schemas.microsoft.com/office/powerpoint/2010/main" val="279537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28A5-1CBF-1611-10B8-F59EE31A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ocjenjivanje potresnog rizika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3EA46-66B2-2BD6-9E45-C69BA2237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r-HR" dirty="0"/>
              <a:t>metodologija „ulični pregled“ [12]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07CFB-CADF-DB5D-635A-3EE0F433B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592198"/>
            <a:ext cx="5591006" cy="241603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hr-HR" sz="8000" dirty="0"/>
              <a:t>autori </a:t>
            </a:r>
            <a:r>
              <a:rPr lang="hr-HR" sz="8000" dirty="0" err="1"/>
              <a:t>Eskisehir</a:t>
            </a:r>
            <a:r>
              <a:rPr lang="hr-HR" sz="8000" dirty="0"/>
              <a:t> </a:t>
            </a:r>
            <a:r>
              <a:rPr lang="hr-HR" sz="8000" dirty="0" err="1"/>
              <a:t>Osmangazi</a:t>
            </a:r>
            <a:r>
              <a:rPr lang="hr-HR" sz="8000" dirty="0"/>
              <a:t> University, </a:t>
            </a:r>
            <a:r>
              <a:rPr lang="hr-HR" sz="8000" dirty="0" err="1"/>
              <a:t>Turkey</a:t>
            </a:r>
            <a:endParaRPr lang="hr-HR" sz="8000" dirty="0"/>
          </a:p>
          <a:p>
            <a:pPr>
              <a:lnSpc>
                <a:spcPct val="120000"/>
              </a:lnSpc>
            </a:pPr>
            <a:r>
              <a:rPr lang="hr-HR" sz="8000" dirty="0"/>
              <a:t>temelj metodologije: odabrani  parametri, pregledi, opažanja, bodovanje za određeni potresni hazard</a:t>
            </a:r>
          </a:p>
          <a:p>
            <a:r>
              <a:rPr lang="hr-HR" sz="8000" b="1" dirty="0"/>
              <a:t>E.R.S. = B.S. + ∑ [S.R.V. x V.P.M.] </a:t>
            </a:r>
          </a:p>
          <a:p>
            <a:r>
              <a:rPr lang="hr-HR" sz="8000" dirty="0"/>
              <a:t>status rizika; </a:t>
            </a:r>
          </a:p>
          <a:p>
            <a:pPr marL="0" indent="0">
              <a:buNone/>
            </a:pPr>
            <a:r>
              <a:rPr lang="hr-HR" sz="8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„</a:t>
            </a:r>
            <a:r>
              <a:rPr lang="hr-HR" sz="8000" b="1" i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veliki“,   „umjereni“, </a:t>
            </a:r>
            <a:r>
              <a:rPr lang="hr-HR" sz="8000" b="1" i="1" kern="100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 </a:t>
            </a:r>
            <a:r>
              <a:rPr lang="hr-HR" sz="8000" b="1" i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mali“, „nema rizika”</a:t>
            </a:r>
            <a:r>
              <a:rPr lang="hr-HR" sz="80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72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2F94F-A2EF-F2B4-159D-A8E5596AF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E.R.S. = B.S + ∑ [S.R.V x V.P.M.] </a:t>
            </a:r>
            <a:r>
              <a:rPr lang="hr-HR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B8385-6F45-5C0D-4726-B99A4679F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8" y="2592197"/>
            <a:ext cx="5820493" cy="3640823"/>
          </a:xfr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 marL="0" lvl="1">
              <a:lnSpc>
                <a:spcPct val="120000"/>
              </a:lnSpc>
            </a:pPr>
            <a:r>
              <a:rPr lang="hr-HR" sz="7200" dirty="0"/>
              <a:t>E.R.S. - ocjena rizika od potresa (</a:t>
            </a:r>
            <a:r>
              <a:rPr lang="hr-HR" sz="7200" i="1" dirty="0" err="1"/>
              <a:t>Earthquake</a:t>
            </a:r>
            <a:r>
              <a:rPr lang="hr-HR" sz="7200" i="1" dirty="0"/>
              <a:t> </a:t>
            </a:r>
            <a:r>
              <a:rPr lang="hr-HR" sz="7200" i="1" dirty="0" err="1"/>
              <a:t>Risk</a:t>
            </a:r>
            <a:r>
              <a:rPr lang="hr-HR" sz="7200" i="1" dirty="0"/>
              <a:t> </a:t>
            </a:r>
            <a:r>
              <a:rPr lang="hr-HR" sz="7200" i="1" dirty="0" err="1"/>
              <a:t>Score</a:t>
            </a:r>
            <a:r>
              <a:rPr lang="hr-HR" sz="7200" dirty="0"/>
              <a:t>) </a:t>
            </a:r>
          </a:p>
          <a:p>
            <a:pPr marL="0" lvl="1">
              <a:lnSpc>
                <a:spcPct val="120000"/>
              </a:lnSpc>
            </a:pPr>
            <a:r>
              <a:rPr lang="hr-HR" sz="7200" dirty="0"/>
              <a:t>B.S.  - osnovni rezultat (broj bodova) (</a:t>
            </a:r>
            <a:r>
              <a:rPr lang="hr-HR" sz="7200" i="1" dirty="0"/>
              <a:t>Base </a:t>
            </a:r>
            <a:r>
              <a:rPr lang="hr-HR" sz="7200" i="1" dirty="0" err="1"/>
              <a:t>Score</a:t>
            </a:r>
            <a:r>
              <a:rPr lang="hr-HR" sz="7200" dirty="0"/>
              <a:t>) -ovisi o </a:t>
            </a:r>
            <a:r>
              <a:rPr lang="hr-HR" sz="7200" dirty="0" err="1"/>
              <a:t>katnosti</a:t>
            </a:r>
            <a:r>
              <a:rPr lang="hr-HR" sz="7200" dirty="0"/>
              <a:t> i potresnom hazardu i inicijalni je pokazatelj rizika</a:t>
            </a:r>
          </a:p>
          <a:p>
            <a:pPr marL="0" lvl="1">
              <a:lnSpc>
                <a:spcPct val="120000"/>
              </a:lnSpc>
            </a:pPr>
            <a:r>
              <a:rPr lang="hr-HR" sz="7200" dirty="0"/>
              <a:t>S.R.V. - vrijednost smanjenja rezultata (</a:t>
            </a:r>
            <a:r>
              <a:rPr lang="hr-HR" sz="7200" i="1" dirty="0" err="1"/>
              <a:t>Score</a:t>
            </a:r>
            <a:r>
              <a:rPr lang="hr-HR" sz="7200" i="1" dirty="0"/>
              <a:t> </a:t>
            </a:r>
            <a:r>
              <a:rPr lang="hr-HR" sz="7200" i="1" dirty="0" err="1"/>
              <a:t>Reduction</a:t>
            </a:r>
            <a:r>
              <a:rPr lang="hr-HR" sz="7200" i="1" dirty="0"/>
              <a:t> </a:t>
            </a:r>
            <a:r>
              <a:rPr lang="hr-HR" sz="7200" i="1" dirty="0" err="1"/>
              <a:t>Value</a:t>
            </a:r>
            <a:r>
              <a:rPr lang="hr-HR" sz="7200" dirty="0"/>
              <a:t>) - ovisi o faktorima rizika koji uključuju tipologiju/konstrukciju, vizualnu kvalitetu konstrukcije i starost zgrade </a:t>
            </a:r>
          </a:p>
          <a:p>
            <a:pPr marL="0" lvl="1">
              <a:lnSpc>
                <a:spcPct val="120000"/>
              </a:lnSpc>
            </a:pPr>
            <a:r>
              <a:rPr lang="hr-HR" sz="7200" dirty="0"/>
              <a:t>V.P.M. - umnožak parametra </a:t>
            </a:r>
            <a:r>
              <a:rPr lang="hr-HR" sz="7200" dirty="0" err="1"/>
              <a:t>oštetljvosti</a:t>
            </a:r>
            <a:r>
              <a:rPr lang="hr-HR" sz="7200" dirty="0"/>
              <a:t>  (</a:t>
            </a:r>
            <a:r>
              <a:rPr lang="hr-HR" sz="7200" i="1" dirty="0" err="1"/>
              <a:t>Vulnerability</a:t>
            </a:r>
            <a:r>
              <a:rPr lang="hr-HR" sz="7200" i="1" dirty="0"/>
              <a:t> </a:t>
            </a:r>
            <a:r>
              <a:rPr lang="hr-HR" sz="7200" i="1" dirty="0" err="1"/>
              <a:t>Parameter</a:t>
            </a:r>
            <a:r>
              <a:rPr lang="hr-HR" sz="7200" i="1" dirty="0"/>
              <a:t> </a:t>
            </a:r>
            <a:r>
              <a:rPr lang="hr-HR" sz="7200" i="1" dirty="0" err="1"/>
              <a:t>Multiply</a:t>
            </a:r>
            <a:r>
              <a:rPr lang="hr-HR" sz="7200" i="1" dirty="0"/>
              <a:t>)</a:t>
            </a:r>
            <a:r>
              <a:rPr lang="hr-HR" sz="7200" dirty="0"/>
              <a:t> -  ovisi o utvrđenom stanju zgrade na temelju pregleda → “ vizualna kvaliteta konstrukcije“   </a:t>
            </a:r>
            <a:r>
              <a:rPr lang="hr-HR" sz="7200" dirty="0">
                <a:latin typeface="Arial Narrow" panose="020B0606020202030204" pitchFamily="34" charset="0"/>
              </a:rPr>
              <a:t>→ </a:t>
            </a:r>
            <a:r>
              <a:rPr lang="hr-HR" sz="7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r-HR" sz="7200" b="1" i="1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dobra</a:t>
            </a:r>
            <a:r>
              <a:rPr lang="hr-HR" sz="72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“, „</a:t>
            </a:r>
            <a:r>
              <a:rPr lang="hr-HR" sz="7200" b="1" i="1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umjerena</a:t>
            </a:r>
            <a:r>
              <a:rPr lang="hr-HR" sz="72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ili „</a:t>
            </a:r>
            <a:r>
              <a:rPr lang="hr-HR" sz="7200" b="1" i="1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loša</a:t>
            </a:r>
            <a:r>
              <a:rPr lang="hr-HR" sz="72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endParaRPr lang="hr-HR" sz="7200" b="1" dirty="0"/>
          </a:p>
          <a:p>
            <a:pPr marL="0" lvl="1">
              <a:lnSpc>
                <a:spcPct val="120000"/>
              </a:lnSpc>
            </a:pPr>
            <a:r>
              <a:rPr lang="hr-HR" sz="7200" dirty="0"/>
              <a:t>V.P.M. = 2 "loša", = 1 "umjereno loša", = 0 "dobra". </a:t>
            </a:r>
          </a:p>
          <a:p>
            <a:endParaRPr lang="hr-HR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94857A-334D-FDD2-2716-4295AFC3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DEE43377-84CF-BAB4-A9DF-04F993F537EB}"/>
              </a:ext>
            </a:extLst>
          </p:cNvPr>
          <p:cNvSpPr txBox="1">
            <a:spLocks/>
          </p:cNvSpPr>
          <p:nvPr/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A1231-5400-1131-BBEF-D783BC353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8" y="5095351"/>
            <a:ext cx="5514810" cy="1573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9F5339-E22F-CFB1-2A10-F1B99FCB6482}"/>
              </a:ext>
            </a:extLst>
          </p:cNvPr>
          <p:cNvSpPr txBox="1"/>
          <p:nvPr/>
        </p:nvSpPr>
        <p:spPr>
          <a:xfrm>
            <a:off x="6273444" y="176808"/>
            <a:ext cx="6096000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hr-HR" dirty="0"/>
              <a:t>[12]	</a:t>
            </a:r>
            <a:r>
              <a:rPr lang="hr-HR" dirty="0" err="1"/>
              <a:t>Uğur</a:t>
            </a:r>
            <a:r>
              <a:rPr lang="hr-HR" dirty="0"/>
              <a:t> </a:t>
            </a:r>
            <a:r>
              <a:rPr lang="hr-HR" dirty="0" err="1"/>
              <a:t>Albayraka</a:t>
            </a:r>
            <a:r>
              <a:rPr lang="hr-HR" dirty="0"/>
              <a:t>  </a:t>
            </a:r>
            <a:r>
              <a:rPr lang="hr-HR" dirty="0" err="1"/>
              <a:t>Mehmet</a:t>
            </a:r>
            <a:r>
              <a:rPr lang="hr-HR" dirty="0"/>
              <a:t> </a:t>
            </a:r>
            <a:r>
              <a:rPr lang="hr-HR" dirty="0" err="1"/>
              <a:t>Canbaz</a:t>
            </a:r>
            <a:r>
              <a:rPr lang="hr-HR" dirty="0"/>
              <a:t>, </a:t>
            </a:r>
            <a:r>
              <a:rPr lang="hr-HR" dirty="0" err="1"/>
              <a:t>Gülçağ</a:t>
            </a:r>
            <a:r>
              <a:rPr lang="hr-HR" dirty="0"/>
              <a:t> </a:t>
            </a:r>
            <a:r>
              <a:rPr lang="hr-HR" dirty="0" err="1"/>
              <a:t>Albayrak</a:t>
            </a:r>
            <a:r>
              <a:rPr lang="hr-HR" dirty="0"/>
              <a:t>, </a:t>
            </a:r>
            <a:r>
              <a:rPr lang="hr-HR" dirty="0" err="1"/>
              <a:t>Eskisehir</a:t>
            </a:r>
            <a:r>
              <a:rPr lang="hr-HR" dirty="0"/>
              <a:t> </a:t>
            </a:r>
            <a:r>
              <a:rPr lang="hr-HR" dirty="0" err="1"/>
              <a:t>Osmangazi</a:t>
            </a:r>
            <a:r>
              <a:rPr lang="hr-HR" dirty="0"/>
              <a:t> University,  A </a:t>
            </a:r>
            <a:r>
              <a:rPr lang="hr-HR" dirty="0" err="1"/>
              <a:t>rapid</a:t>
            </a:r>
            <a:r>
              <a:rPr lang="hr-HR" dirty="0"/>
              <a:t> </a:t>
            </a:r>
            <a:r>
              <a:rPr lang="hr-HR" dirty="0" err="1"/>
              <a:t>seismic</a:t>
            </a:r>
            <a:r>
              <a:rPr lang="hr-HR" dirty="0"/>
              <a:t> </a:t>
            </a:r>
            <a:r>
              <a:rPr lang="hr-HR" dirty="0" err="1"/>
              <a:t>risk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method</a:t>
            </a:r>
            <a:r>
              <a:rPr lang="hr-HR" dirty="0"/>
              <a:t> for </a:t>
            </a:r>
            <a:r>
              <a:rPr lang="hr-HR" dirty="0" err="1"/>
              <a:t>existing</a:t>
            </a:r>
            <a:r>
              <a:rPr lang="hr-HR" dirty="0"/>
              <a:t> </a:t>
            </a:r>
            <a:r>
              <a:rPr lang="hr-HR" dirty="0" err="1"/>
              <a:t>building</a:t>
            </a:r>
            <a:r>
              <a:rPr lang="hr-HR" dirty="0"/>
              <a:t> </a:t>
            </a:r>
            <a:r>
              <a:rPr lang="hr-HR" dirty="0" err="1"/>
              <a:t>stock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urban </a:t>
            </a:r>
            <a:r>
              <a:rPr lang="hr-HR" dirty="0" err="1"/>
              <a:t>areas</a:t>
            </a:r>
            <a:r>
              <a:rPr lang="hr-HR" dirty="0"/>
              <a:t>, International </a:t>
            </a:r>
            <a:r>
              <a:rPr lang="hr-HR" dirty="0" err="1"/>
              <a:t>Conference</a:t>
            </a:r>
            <a:r>
              <a:rPr lang="hr-HR" dirty="0"/>
              <a:t> on </a:t>
            </a:r>
            <a:r>
              <a:rPr lang="hr-HR" dirty="0" err="1"/>
              <a:t>Sustainable</a:t>
            </a:r>
            <a:r>
              <a:rPr lang="hr-HR" dirty="0"/>
              <a:t> Design, Engineering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Construction</a:t>
            </a:r>
            <a:r>
              <a:rPr lang="hr-HR" dirty="0"/>
              <a:t>, </a:t>
            </a:r>
            <a:r>
              <a:rPr lang="hr-HR" dirty="0" err="1"/>
              <a:t>Procedia</a:t>
            </a:r>
            <a:r>
              <a:rPr lang="hr-HR" dirty="0"/>
              <a:t> Engineering 118 ( 2015 ) 1242 – 1249</a:t>
            </a:r>
          </a:p>
        </p:txBody>
      </p:sp>
    </p:spTree>
    <p:extLst>
      <p:ext uri="{BB962C8B-B14F-4D97-AF65-F5344CB8AC3E}">
        <p14:creationId xmlns:p14="http://schemas.microsoft.com/office/powerpoint/2010/main" val="38381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28A5-1CBF-1611-10B8-F59EE31A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ocjenjivanje potresnog rizika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3EA46-66B2-2BD6-9E45-C69BA2237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r-HR" dirty="0"/>
              <a:t>metodologija „ulični pregled“ [12]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07CFB-CADF-DB5D-635A-3EE0F433B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592198"/>
            <a:ext cx="5393100" cy="3514987"/>
          </a:xfrm>
          <a:noFill/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hr-HR" sz="2000" dirty="0"/>
              <a:t>VAŽNO</a:t>
            </a:r>
          </a:p>
          <a:p>
            <a:r>
              <a:rPr lang="hr-HR" sz="2000" dirty="0"/>
              <a:t>potresni hazard iz primjera uglavnom odgovara potresnom hazardu za Zagreb</a:t>
            </a:r>
          </a:p>
          <a:p>
            <a:endParaRPr lang="hr-HR" sz="2000" dirty="0"/>
          </a:p>
          <a:p>
            <a:r>
              <a:rPr lang="hr-HR" sz="2000" dirty="0"/>
              <a:t>Turska ocjenjeni grad:  zona 2, potres M=6,4</a:t>
            </a:r>
          </a:p>
          <a:p>
            <a:r>
              <a:rPr lang="hr-HR" sz="2000" dirty="0"/>
              <a:t>Turska 4 zone, Zona 2 s PGA=0,3</a:t>
            </a:r>
          </a:p>
          <a:p>
            <a:endParaRPr lang="hr-HR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2F94F-A2EF-F2B4-159D-A8E5596AF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Odabrani parametri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B8385-6F45-5C0D-4726-B99A4679F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8" y="2592197"/>
            <a:ext cx="5974292" cy="4150347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hr-HR" sz="3600" dirty="0"/>
              <a:t>starost zgrade </a:t>
            </a:r>
          </a:p>
          <a:p>
            <a:r>
              <a:rPr lang="hr-HR" sz="3600" dirty="0"/>
              <a:t>broj katova iznad razine tla </a:t>
            </a:r>
          </a:p>
          <a:p>
            <a:r>
              <a:rPr lang="hr-HR" sz="3600" dirty="0"/>
              <a:t>meki kat (otvori u prizemlju, kolni ulaz) </a:t>
            </a:r>
          </a:p>
          <a:p>
            <a:r>
              <a:rPr lang="hr-HR" sz="3600" dirty="0"/>
              <a:t>kratki stupovi (</a:t>
            </a:r>
            <a:r>
              <a:rPr lang="hr-HR" sz="3600" dirty="0" err="1"/>
              <a:t>ab</a:t>
            </a:r>
            <a:r>
              <a:rPr lang="hr-HR" sz="3600" dirty="0"/>
              <a:t> zgrade) </a:t>
            </a:r>
          </a:p>
          <a:p>
            <a:r>
              <a:rPr lang="hr-HR" sz="3600" dirty="0"/>
              <a:t>teški prepusti (velike istake i balkoni) </a:t>
            </a:r>
          </a:p>
          <a:p>
            <a:r>
              <a:rPr lang="hr-HR" sz="3600" dirty="0"/>
              <a:t>učinak sudara (susjedne zgrade, različiti broj katova stvara interakciju između zgrada) </a:t>
            </a:r>
          </a:p>
          <a:p>
            <a:r>
              <a:rPr lang="hr-HR" sz="3600" dirty="0"/>
              <a:t>topografski učinci (moguća klizišta) </a:t>
            </a:r>
          </a:p>
          <a:p>
            <a:r>
              <a:rPr lang="hr-HR" sz="3600" dirty="0"/>
              <a:t>vizualna kvaliteta gradnje</a:t>
            </a:r>
          </a:p>
          <a:p>
            <a:r>
              <a:rPr lang="hr-HR" sz="3600" dirty="0"/>
              <a:t>potresno područje (PGA) </a:t>
            </a:r>
          </a:p>
          <a:p>
            <a:r>
              <a:rPr lang="hr-HR" sz="3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r-HR" sz="3600" dirty="0"/>
              <a:t>azdoblje određuje postojanje propisa (1948. i 1964.)</a:t>
            </a:r>
          </a:p>
          <a:p>
            <a:r>
              <a:rPr lang="hr-HR" sz="3600" b="1" dirty="0"/>
              <a:t>zgrade bez propisa (79%)</a:t>
            </a:r>
          </a:p>
          <a:p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9CF1C6D-8592-AA5C-FAC7-8C21D965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5282713" cy="662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94857A-334D-FDD2-2716-4295AFC3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630B-DC58-8BB9-1517-EF1A33A3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potresni rizik – kulturna dobra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009A4-658F-4FD4-A6C8-3B687AA2A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044" y="1907936"/>
            <a:ext cx="5087075" cy="536005"/>
          </a:xfrm>
        </p:spPr>
        <p:txBody>
          <a:bodyPr/>
          <a:lstStyle/>
          <a:p>
            <a:r>
              <a:rPr lang="hr-HR" dirty="0"/>
              <a:t>Potresni rizik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879A6-A941-09EC-46B7-8B990D616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1967468"/>
            <a:ext cx="5087073" cy="553373"/>
          </a:xfrm>
        </p:spPr>
        <p:txBody>
          <a:bodyPr/>
          <a:lstStyle/>
          <a:p>
            <a:r>
              <a:rPr lang="hr-HR" dirty="0"/>
              <a:t>Kulturna dobra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11F72-4339-D945-187C-294BA3024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891642"/>
          </a:xfrm>
        </p:spPr>
        <p:txBody>
          <a:bodyPr>
            <a:normAutofit fontScale="77500" lnSpcReduction="2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sz="2400" dirty="0"/>
              <a:t>identifikacija/registracija</a:t>
            </a:r>
          </a:p>
          <a:p>
            <a:r>
              <a:rPr lang="hr-HR" sz="2400" dirty="0"/>
              <a:t>povijesni i urbanistički razvoj Zagreba</a:t>
            </a:r>
          </a:p>
          <a:p>
            <a:r>
              <a:rPr lang="hr-HR" sz="2400" dirty="0"/>
              <a:t>smještaj u Zagrebu</a:t>
            </a:r>
          </a:p>
          <a:p>
            <a:r>
              <a:rPr lang="hr-HR" sz="2400" dirty="0"/>
              <a:t>namjena</a:t>
            </a:r>
          </a:p>
          <a:p>
            <a:r>
              <a:rPr lang="hr-HR" sz="2400" dirty="0" err="1"/>
              <a:t>krakteristike</a:t>
            </a:r>
            <a:r>
              <a:rPr lang="hr-HR" sz="2400" dirty="0"/>
              <a:t> </a:t>
            </a:r>
          </a:p>
          <a:p>
            <a:r>
              <a:rPr lang="hr-HR" sz="2400" dirty="0"/>
              <a:t>potresna otpornost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Content Placeholder 6" descr="A diagram of a graph and a diagram of a city&#10;&#10;Description automatically generated with medium confidence">
            <a:extLst>
              <a:ext uri="{FF2B5EF4-FFF2-40B4-BE49-F238E27FC236}">
                <a16:creationId xmlns:a16="http://schemas.microsoft.com/office/drawing/2014/main" id="{CF06900F-CE05-4CE7-1B9F-DBEC51BA0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4" y="2623303"/>
            <a:ext cx="5156356" cy="1716259"/>
          </a:xfrm>
          <a:prstGeom prst="rect">
            <a:avLst/>
          </a:prstGeom>
          <a:noFill/>
        </p:spPr>
      </p:pic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F6A8C7F9-060C-E698-3C7D-8E1CEFED75BC}"/>
              </a:ext>
            </a:extLst>
          </p:cNvPr>
          <p:cNvSpPr/>
          <p:nvPr/>
        </p:nvSpPr>
        <p:spPr>
          <a:xfrm>
            <a:off x="688070" y="4445130"/>
            <a:ext cx="1246381" cy="2412870"/>
          </a:xfrm>
          <a:prstGeom prst="flowChartProcess">
            <a:avLst/>
          </a:prstGeom>
          <a:noFill/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Content Placeholder 8" descr="A map of a region&#10;&#10;Description automatically generated">
            <a:extLst>
              <a:ext uri="{FF2B5EF4-FFF2-40B4-BE49-F238E27FC236}">
                <a16:creationId xmlns:a16="http://schemas.microsoft.com/office/drawing/2014/main" id="{A887F2A9-666D-0B4D-75D3-EF81BAD2E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18" y="4445131"/>
            <a:ext cx="1048683" cy="1129528"/>
          </a:xfrm>
          <a:prstGeom prst="rect">
            <a:avLst/>
          </a:prstGeom>
        </p:spPr>
      </p:pic>
      <p:pic>
        <p:nvPicPr>
          <p:cNvPr id="17" name="Content Placeholder 11" descr="A map of a city&#10;&#10;Description automatically generated">
            <a:extLst>
              <a:ext uri="{FF2B5EF4-FFF2-40B4-BE49-F238E27FC236}">
                <a16:creationId xmlns:a16="http://schemas.microsoft.com/office/drawing/2014/main" id="{2E7BCD42-DBD1-34D3-BEAC-4BED668AFE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17" y="5600700"/>
            <a:ext cx="1017301" cy="1202303"/>
          </a:xfrm>
          <a:prstGeom prst="rect">
            <a:avLst/>
          </a:prstGeom>
          <a:noFill/>
        </p:spPr>
      </p:pic>
      <p:sp>
        <p:nvSpPr>
          <p:cNvPr id="19" name="Action Button: Help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C008EA3-2EAC-54CB-8ECB-69801AA71AC7}"/>
              </a:ext>
            </a:extLst>
          </p:cNvPr>
          <p:cNvSpPr/>
          <p:nvPr/>
        </p:nvSpPr>
        <p:spPr>
          <a:xfrm>
            <a:off x="3696661" y="4995990"/>
            <a:ext cx="585779" cy="801634"/>
          </a:xfrm>
          <a:prstGeom prst="actionButtonHel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Action Button: Help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69BD616-829A-E66C-F6C2-BC37439CFA18}"/>
              </a:ext>
            </a:extLst>
          </p:cNvPr>
          <p:cNvSpPr/>
          <p:nvPr/>
        </p:nvSpPr>
        <p:spPr>
          <a:xfrm>
            <a:off x="4990201" y="4995990"/>
            <a:ext cx="585779" cy="801634"/>
          </a:xfrm>
          <a:prstGeom prst="actionButtonHel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8A8BA15F-D749-83BF-6E62-BE2595CD7359}"/>
              </a:ext>
            </a:extLst>
          </p:cNvPr>
          <p:cNvSpPr/>
          <p:nvPr/>
        </p:nvSpPr>
        <p:spPr>
          <a:xfrm>
            <a:off x="4698784" y="4472940"/>
            <a:ext cx="1168615" cy="1923777"/>
          </a:xfrm>
          <a:prstGeom prst="flowChartProcess">
            <a:avLst/>
          </a:prstGeom>
          <a:noFill/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96B24218-C356-CAEA-A0AC-1E0254A7D84A}"/>
              </a:ext>
            </a:extLst>
          </p:cNvPr>
          <p:cNvSpPr/>
          <p:nvPr/>
        </p:nvSpPr>
        <p:spPr>
          <a:xfrm>
            <a:off x="3415422" y="4472940"/>
            <a:ext cx="1168615" cy="1923777"/>
          </a:xfrm>
          <a:prstGeom prst="flowChartProcess">
            <a:avLst/>
          </a:prstGeom>
          <a:noFill/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DD52640-68F5-B685-515E-009D1B89E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497" y="4445130"/>
            <a:ext cx="1288119" cy="2328874"/>
          </a:xfrm>
          <a:prstGeom prst="rect">
            <a:avLst/>
          </a:prstGeom>
        </p:spPr>
      </p:pic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7C8315CA-CD89-C340-D889-ADBE5EEC466A}"/>
              </a:ext>
            </a:extLst>
          </p:cNvPr>
          <p:cNvSpPr/>
          <p:nvPr/>
        </p:nvSpPr>
        <p:spPr>
          <a:xfrm>
            <a:off x="2063221" y="4445130"/>
            <a:ext cx="1283130" cy="2328874"/>
          </a:xfrm>
          <a:prstGeom prst="flowChartProcess">
            <a:avLst/>
          </a:prstGeom>
          <a:noFill/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43D3D8B9-0E7C-8E0B-F11A-AAB2C458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POTRESNI RIZIK ZGRADA KULTURNA p</a:t>
            </a:r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4F78EB2-0E49-A745-E4DC-3B21E559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</a:t>
            </a:fld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7C06D4-83DC-C990-C9FD-F0D42E010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709" y="2623726"/>
            <a:ext cx="2012484" cy="15093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CB035C-1356-4BA1-A4E4-F17145295A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1042" y="2652169"/>
            <a:ext cx="1102407" cy="1471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B60A3A-242B-74B4-93B6-D21DF1072B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7966" y="2633811"/>
            <a:ext cx="1196008" cy="1489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C617BB-BDCA-4B37-77A1-4B57929DF7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6501" y="2946374"/>
            <a:ext cx="1566808" cy="1176630"/>
          </a:xfrm>
          <a:prstGeom prst="rect">
            <a:avLst/>
          </a:pr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F06E7CFC-8B3D-59AC-46B8-E5922B4B426A}"/>
              </a:ext>
            </a:extLst>
          </p:cNvPr>
          <p:cNvSpPr/>
          <p:nvPr/>
        </p:nvSpPr>
        <p:spPr>
          <a:xfrm>
            <a:off x="461818" y="1907936"/>
            <a:ext cx="8164946" cy="715366"/>
          </a:xfrm>
          <a:prstGeom prst="arc">
            <a:avLst>
              <a:gd name="adj1" fmla="val 37485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6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11DE-1A9B-2FBE-8CBB-401A20D5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ocjenjivanje potresnog rizika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36183-5282-50FE-3C57-17A161081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63946"/>
            <a:ext cx="5661680" cy="823912"/>
          </a:xfrm>
        </p:spPr>
        <p:txBody>
          <a:bodyPr>
            <a:normAutofit/>
          </a:bodyPr>
          <a:lstStyle/>
          <a:p>
            <a:r>
              <a:rPr lang="hr-HR" dirty="0"/>
              <a:t>Faktori rizika (primjer </a:t>
            </a:r>
            <a:r>
              <a:rPr lang="hr-HR" dirty="0" err="1"/>
              <a:t>Turkey</a:t>
            </a:r>
            <a:r>
              <a:rPr lang="hr-HR" dirty="0"/>
              <a:t> [12] 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35F494-4186-BE79-DEE8-3CEA66F34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093119"/>
            <a:ext cx="6341188" cy="346882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80DC6-45CA-1177-985D-7448CD5EB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622" y="1691066"/>
            <a:ext cx="5183188" cy="823912"/>
          </a:xfrm>
        </p:spPr>
        <p:txBody>
          <a:bodyPr>
            <a:normAutofit/>
          </a:bodyPr>
          <a:lstStyle/>
          <a:p>
            <a:pPr algn="r"/>
            <a:r>
              <a:rPr lang="hr-HR" dirty="0"/>
              <a:t>ODABRANO - reprezentativan tip zgrade kulturno dobro u Zagrebu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256DC0-6D8D-2BFC-B4F8-47E6116FECF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351508" y="2577722"/>
            <a:ext cx="3552712" cy="4087613"/>
          </a:xfrm>
          <a:prstGeom prst="rect">
            <a:avLst/>
          </a:prstGeom>
        </p:spPr>
      </p:pic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74CC232A-4CBD-7ABA-0958-5F7D30B655F2}"/>
              </a:ext>
            </a:extLst>
          </p:cNvPr>
          <p:cNvSpPr/>
          <p:nvPr/>
        </p:nvSpPr>
        <p:spPr>
          <a:xfrm>
            <a:off x="10904219" y="5141750"/>
            <a:ext cx="1159149" cy="1082881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/>
              <a:t>uzeto: vizualna kvaliteta „</a:t>
            </a:r>
            <a:r>
              <a:rPr lang="hr-HR" sz="1600" i="1" dirty="0"/>
              <a:t>umjerena</a:t>
            </a:r>
            <a:r>
              <a:rPr lang="hr-HR" sz="1600" dirty="0"/>
              <a:t>”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57FD41-C9A5-FB82-0A8E-CCBED710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84339F9-CF31-2503-5E33-407833F5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D2A5B-02E5-1102-D38A-4E0E5576B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12" y="5582505"/>
            <a:ext cx="6341188" cy="12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81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FA1E-C936-B5DE-1549-5F32A73E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rezime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6A041-3D9C-15F5-DA0A-1CA1C9A1C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Zgrade – opći podaci</a:t>
            </a:r>
          </a:p>
          <a:p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FAF05-4FB8-D277-F52B-E7A3AD8DB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990" y="2093119"/>
            <a:ext cx="6917210" cy="2645136"/>
          </a:xfrm>
        </p:spPr>
        <p:txBody>
          <a:bodyPr>
            <a:normAutofit/>
          </a:bodyPr>
          <a:lstStyle/>
          <a:p>
            <a:r>
              <a:rPr lang="pl-PL" sz="2000" dirty="0"/>
              <a:t>pojedinačno zaštićeno kulturno dobro</a:t>
            </a:r>
            <a:r>
              <a:rPr lang="hr-HR" sz="2000" dirty="0"/>
              <a:t> 473/491 - Registar RH</a:t>
            </a:r>
          </a:p>
          <a:p>
            <a:r>
              <a:rPr lang="pl-PL" sz="2000" dirty="0"/>
              <a:t>unutar kulturno povijesne cjeline ili pojedinačne</a:t>
            </a:r>
          </a:p>
          <a:p>
            <a:pPr lvl="1"/>
            <a:r>
              <a:rPr lang="pl-PL" sz="2000" dirty="0"/>
              <a:t>Donji grad (155 ili 33%) – p.p. 20.st.</a:t>
            </a:r>
          </a:p>
          <a:p>
            <a:pPr lvl="1"/>
            <a:r>
              <a:rPr lang="pl-PL" sz="2000" dirty="0"/>
              <a:t>Gornji grad - Medveščak (221 ili 47%) do kraja 19.st.</a:t>
            </a:r>
          </a:p>
          <a:p>
            <a:pPr lvl="1"/>
            <a:r>
              <a:rPr lang="pl-PL" sz="2000" dirty="0"/>
              <a:t>ostale četvrti (98 ili 20%) – veči dio d.p.20. st.</a:t>
            </a:r>
          </a:p>
          <a:p>
            <a:r>
              <a:rPr lang="pl-PL" sz="2000" dirty="0"/>
              <a:t>namjena: stambene/poslovne (219 ili 46%), javne (110 ili 23%), sakralne (40 ili 8%), vojne, industrijske, memorijalne</a:t>
            </a:r>
          </a:p>
          <a:p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2E5647C-6753-5A51-7D45-0CDB17A6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5279474-9786-652E-3FF7-0DBCA016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E4BC983-5193-E1C2-BA0C-E44E4AF0C7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488464"/>
              </p:ext>
            </p:extLst>
          </p:nvPr>
        </p:nvGraphicFramePr>
        <p:xfrm>
          <a:off x="8072816" y="1843902"/>
          <a:ext cx="3279396" cy="183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B398373-0293-62F6-78C4-0D2AA32A4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431758"/>
              </p:ext>
            </p:extLst>
          </p:nvPr>
        </p:nvGraphicFramePr>
        <p:xfrm>
          <a:off x="8107207" y="3941007"/>
          <a:ext cx="3279397" cy="183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13995A1-0691-E93A-EDAF-C507CFA542BB}"/>
              </a:ext>
            </a:extLst>
          </p:cNvPr>
          <p:cNvSpPr/>
          <p:nvPr/>
        </p:nvSpPr>
        <p:spPr>
          <a:xfrm>
            <a:off x="731379" y="4859356"/>
            <a:ext cx="7375828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ANALIZA - tradicijske tipske zgrade (73%)</a:t>
            </a:r>
          </a:p>
          <a:p>
            <a:pPr algn="ctr"/>
            <a:r>
              <a:rPr lang="hr-HR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nearmirano</a:t>
            </a: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ziđe od opeke </a:t>
            </a:r>
          </a:p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 </a:t>
            </a:r>
          </a:p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stropovi drveni </a:t>
            </a:r>
            <a:r>
              <a:rPr lang="hr-HR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grednik</a:t>
            </a: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 svodovi i lukovi od opeke ili pruski svod iznad podruma  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6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FA1E-C936-B5DE-1549-5F32A73E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rezime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6A041-3D9C-15F5-DA0A-1CA1C9A1C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Smještaj zgrada i potresni hazard</a:t>
            </a:r>
          </a:p>
          <a:p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FAF05-4FB8-D277-F52B-E7A3AD8DB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990" y="2093119"/>
            <a:ext cx="6718412" cy="36845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2000" kern="1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</a:t>
            </a:r>
            <a:r>
              <a:rPr lang="hr-HR" sz="20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r-HR" sz="2000" dirty="0"/>
              <a:t>= 0,20g do 0,28 g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2000" dirty="0">
                <a:latin typeface="Arial Narrow" panose="020B0606020202030204" pitchFamily="34" charset="0"/>
              </a:rPr>
              <a:t>→ </a:t>
            </a:r>
            <a:r>
              <a:rPr lang="hr-HR" sz="2000" dirty="0"/>
              <a:t>Donji grad i Gornji grad – Medveščak </a:t>
            </a:r>
            <a:r>
              <a:rPr lang="hr-HR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2000" kern="1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</a:t>
            </a:r>
            <a:r>
              <a:rPr lang="hr-HR" sz="20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/>
              <a:t>= 0,26g</a:t>
            </a:r>
          </a:p>
          <a:p>
            <a:pPr>
              <a:lnSpc>
                <a:spcPct val="120000"/>
              </a:lnSpc>
            </a:pPr>
            <a:endParaRPr lang="hr-HR" sz="2000" dirty="0"/>
          </a:p>
          <a:p>
            <a:pPr>
              <a:lnSpc>
                <a:spcPct val="120000"/>
              </a:lnSpc>
            </a:pPr>
            <a:r>
              <a:rPr lang="hr-HR" sz="2000" dirty="0"/>
              <a:t>tipovi temeljnog tla A,B,C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2000" dirty="0">
                <a:latin typeface="Arial Narrow" panose="020B0606020202030204" pitchFamily="34" charset="0"/>
              </a:rPr>
              <a:t>→ </a:t>
            </a:r>
            <a:r>
              <a:rPr lang="hr-HR" sz="2000" i="1" dirty="0"/>
              <a:t>Donji grad i Gornji grad – Medveščak tip C</a:t>
            </a:r>
            <a:endParaRPr lang="hr-HR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2E5647C-6753-5A51-7D45-0CDB17A6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5279474-9786-652E-3FF7-0DBCA016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Content Placeholder 8" descr="A map of a region&#10;&#10;Description automatically generated">
            <a:extLst>
              <a:ext uri="{FF2B5EF4-FFF2-40B4-BE49-F238E27FC236}">
                <a16:creationId xmlns:a16="http://schemas.microsoft.com/office/drawing/2014/main" id="{F62663AF-88E6-2336-A10F-CEE85A87C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200" y="2418839"/>
            <a:ext cx="2104985" cy="3038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252B70-C942-D30E-9C9C-DC5B75C53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649" y="2418839"/>
            <a:ext cx="2089904" cy="30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0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EF50-492C-C9EC-512F-B40545FD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rezime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FE820-5572-2C61-516A-1DBCEA58C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185" y="1739895"/>
            <a:ext cx="5639015" cy="536005"/>
          </a:xfrm>
        </p:spPr>
        <p:txBody>
          <a:bodyPr/>
          <a:lstStyle/>
          <a:p>
            <a:pPr algn="r"/>
            <a:r>
              <a:rPr lang="hr-HR" dirty="0"/>
              <a:t>Potresna otpornost,  ocjena </a:t>
            </a:r>
            <a:r>
              <a:rPr lang="hr-HR" dirty="0" err="1"/>
              <a:t>oštetljivosti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207B3-DED9-5CF7-3756-6A54E79A8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3" y="2489522"/>
            <a:ext cx="5439495" cy="4212935"/>
          </a:xfrm>
        </p:spPr>
        <p:txBody>
          <a:bodyPr>
            <a:normAutofit fontScale="92500" lnSpcReduction="20000"/>
          </a:bodyPr>
          <a:lstStyle/>
          <a:p>
            <a:r>
              <a:rPr lang="hr-HR" sz="2200" dirty="0"/>
              <a:t>POTRESNA OTPORNOST </a:t>
            </a:r>
          </a:p>
          <a:p>
            <a:pPr marL="0" indent="0">
              <a:buNone/>
            </a:pPr>
            <a:r>
              <a:rPr lang="hr-HR" sz="2200" dirty="0"/>
              <a:t>– prema proračunu = NULA </a:t>
            </a:r>
          </a:p>
          <a:p>
            <a:pPr marL="0" indent="0">
              <a:buNone/>
            </a:pPr>
            <a:r>
              <a:rPr lang="hr-HR" sz="2200" dirty="0"/>
              <a:t>– prema ponašanju (oštećenjima) – POSTOJI </a:t>
            </a:r>
          </a:p>
          <a:p>
            <a:pPr marL="0" indent="0">
              <a:buNone/>
            </a:pPr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pPr>
              <a:lnSpc>
                <a:spcPct val="110000"/>
              </a:lnSpc>
            </a:pPr>
            <a:r>
              <a:rPr lang="hr-HR" sz="2000" dirty="0"/>
              <a:t>OŠTETLJIVOST  - ocijenjena sa srednjim vrijednosti indeksa </a:t>
            </a:r>
            <a:r>
              <a:rPr lang="hr-HR" sz="2000" dirty="0" err="1"/>
              <a:t>oštetljivosti</a:t>
            </a:r>
            <a:r>
              <a:rPr lang="hr-HR" sz="2000" dirty="0"/>
              <a:t> za karakterističan tip konstrukcije zgrade</a:t>
            </a:r>
          </a:p>
          <a:p>
            <a:pPr marL="0" indent="0">
              <a:buNone/>
            </a:pPr>
            <a:r>
              <a:rPr lang="hr-HR" sz="2000" dirty="0"/>
              <a:t>– ziđe stara </a:t>
            </a:r>
            <a:r>
              <a:rPr lang="hr-HR" sz="2000" dirty="0" err="1"/>
              <a:t>opeka+drveni</a:t>
            </a:r>
            <a:r>
              <a:rPr lang="hr-HR" sz="2000" dirty="0"/>
              <a:t> </a:t>
            </a:r>
            <a:r>
              <a:rPr lang="hr-HR" sz="2000" dirty="0" err="1"/>
              <a:t>grednik</a:t>
            </a:r>
            <a:r>
              <a:rPr lang="hr-HR" sz="2000" dirty="0"/>
              <a:t> </a:t>
            </a:r>
            <a:r>
              <a:rPr lang="hr-HR" sz="2000" dirty="0">
                <a:latin typeface="Arial Narrow" panose="020B0606020202030204" pitchFamily="34" charset="0"/>
              </a:rPr>
              <a:t>→</a:t>
            </a:r>
            <a:r>
              <a:rPr lang="hr-HR" sz="2000" dirty="0"/>
              <a:t> </a:t>
            </a:r>
            <a:r>
              <a:rPr lang="hr-HR" sz="2400" b="1" dirty="0"/>
              <a:t>Vo = 0,740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ADAC3-55E1-4331-F0A0-FC5F00DF6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1509" y="1436185"/>
            <a:ext cx="5183188" cy="823912"/>
          </a:xfrm>
        </p:spPr>
        <p:txBody>
          <a:bodyPr/>
          <a:lstStyle/>
          <a:p>
            <a:pPr algn="r"/>
            <a:r>
              <a:rPr lang="hr-HR" dirty="0"/>
              <a:t>Ocjena potresnog rizika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4BE41-254B-BB7A-AC7D-CEA76A8A85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hr-HR" sz="2200" dirty="0"/>
              <a:t>karakterističan tip zgrada, NE POJEDINA</a:t>
            </a:r>
          </a:p>
          <a:p>
            <a:pPr>
              <a:lnSpc>
                <a:spcPct val="120000"/>
              </a:lnSpc>
            </a:pPr>
            <a:r>
              <a:rPr lang="hr-HR" sz="2200" dirty="0"/>
              <a:t>prema </a:t>
            </a:r>
            <a:r>
              <a:rPr lang="hr-HR" sz="2200" dirty="0" err="1"/>
              <a:t>katnosti</a:t>
            </a:r>
            <a:r>
              <a:rPr lang="hr-HR" sz="2200" dirty="0"/>
              <a:t>, starosti, konstrukciji i drugim relevantnim faktorima rizika</a:t>
            </a:r>
          </a:p>
          <a:p>
            <a:pPr>
              <a:lnSpc>
                <a:spcPct val="120000"/>
              </a:lnSpc>
            </a:pPr>
            <a:r>
              <a:rPr lang="hr-HR" sz="2200" b="1" dirty="0"/>
              <a:t>E.R.S. = 70 </a:t>
            </a:r>
            <a:r>
              <a:rPr lang="hr-HR" sz="2200" b="1" dirty="0">
                <a:latin typeface="Arial Narrow" panose="020B0606020202030204" pitchFamily="34" charset="0"/>
              </a:rPr>
              <a:t>→ „</a:t>
            </a:r>
            <a:r>
              <a:rPr lang="hr-HR" sz="2200" b="1" i="1" dirty="0">
                <a:latin typeface="Arial Narrow" panose="020B0606020202030204" pitchFamily="34" charset="0"/>
              </a:rPr>
              <a:t>umjereni rizik</a:t>
            </a:r>
            <a:r>
              <a:rPr lang="hr-HR" sz="2200" b="1" dirty="0">
                <a:latin typeface="Arial Narrow" panose="020B0606020202030204" pitchFamily="34" charset="0"/>
              </a:rPr>
              <a:t>”</a:t>
            </a:r>
          </a:p>
          <a:p>
            <a:pPr>
              <a:lnSpc>
                <a:spcPct val="120000"/>
              </a:lnSpc>
            </a:pPr>
            <a:endParaRPr lang="hr-HR" sz="22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</a:pPr>
            <a:endParaRPr lang="hr-HR" sz="22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</a:pPr>
            <a:r>
              <a:rPr lang="hr-HR" sz="2200" dirty="0">
                <a:latin typeface="Arial Narrow" panose="020B0606020202030204" pitchFamily="34" charset="0"/>
              </a:rPr>
              <a:t>NE ODNOSI SE na sakralne i javne većeg razreda važnosti (III. ili IV.)</a:t>
            </a:r>
          </a:p>
          <a:p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C200E0C-740D-B715-3BE4-4AD89F3D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POTRESNI RIZIK ZGRADA KULTURNA DOBRA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971345-479A-29D2-95A8-E6152617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 descr="A graph with numbers and a bar&#10;&#10;Description automatically generated with medium confidence">
            <a:extLst>
              <a:ext uri="{FF2B5EF4-FFF2-40B4-BE49-F238E27FC236}">
                <a16:creationId xmlns:a16="http://schemas.microsoft.com/office/drawing/2014/main" id="{A83E7F4F-B0C4-24DF-753E-640BFB767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20" y="3558878"/>
            <a:ext cx="2474137" cy="1285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5DDAD-D949-00A5-41C9-5AF282779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765" y="3589386"/>
            <a:ext cx="2450435" cy="12856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C416FB-C069-05E6-FFCF-3DD50A7CA3B8}"/>
              </a:ext>
            </a:extLst>
          </p:cNvPr>
          <p:cNvSpPr/>
          <p:nvPr/>
        </p:nvSpPr>
        <p:spPr>
          <a:xfrm>
            <a:off x="3352692" y="385836"/>
            <a:ext cx="6257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E.R.S. = 70 </a:t>
            </a:r>
            <a:r>
              <a:rPr lang="hr-H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→ „</a:t>
            </a:r>
            <a:r>
              <a:rPr lang="hr-HR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umjereni rizik</a:t>
            </a:r>
            <a:r>
              <a:rPr lang="hr-H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”</a:t>
            </a:r>
            <a:endParaRPr lang="hr-H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C31A58-65CA-F232-D98B-28DBC4E0B275}"/>
              </a:ext>
            </a:extLst>
          </p:cNvPr>
          <p:cNvSpPr/>
          <p:nvPr/>
        </p:nvSpPr>
        <p:spPr>
          <a:xfrm>
            <a:off x="5128827" y="1038273"/>
            <a:ext cx="22160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Vo = 0,740</a:t>
            </a:r>
          </a:p>
        </p:txBody>
      </p:sp>
    </p:spTree>
    <p:extLst>
      <p:ext uri="{BB962C8B-B14F-4D97-AF65-F5344CB8AC3E}">
        <p14:creationId xmlns:p14="http://schemas.microsoft.com/office/powerpoint/2010/main" val="2082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5D0F-26E6-D076-E30F-8C69CC37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preporuke za nove projekte i očekivanja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1457E-3BE5-901F-63B5-EDDE1C3E7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Metodologija „</a:t>
            </a:r>
            <a:r>
              <a:rPr lang="hr-HR" i="1" dirty="0"/>
              <a:t>ulični pregled</a:t>
            </a:r>
            <a:r>
              <a:rPr lang="hr-HR" dirty="0"/>
              <a:t>”</a:t>
            </a:r>
          </a:p>
          <a:p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60562-AFDE-BA82-B634-182F4DF39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1" y="2260752"/>
            <a:ext cx="5514809" cy="363839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4200" dirty="0"/>
              <a:t>pregled 30-50 zgrada stambeno/poslovne i javne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4200" dirty="0"/>
              <a:t>prije pregleda utvrditi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4200" dirty="0"/>
              <a:t>(a) osnovni rezultati (B.S.) isti za zidane zgrade? (u primjeru </a:t>
            </a:r>
            <a:r>
              <a:rPr lang="hr-HR" sz="4200" dirty="0" err="1"/>
              <a:t>ab</a:t>
            </a:r>
            <a:r>
              <a:rPr lang="hr-HR" sz="4200" dirty="0"/>
              <a:t> konstrukcije)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4200" dirty="0"/>
              <a:t>(b) starost zgrada &gt;75 godina ili stupnjevati?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4200" dirty="0"/>
              <a:t>(c) utjecaj potresnog hazarda na potresni rizik?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4200" dirty="0"/>
              <a:t>(d) udio parametara i umanjenje osnovnog rezultata (B.S.)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4200" dirty="0"/>
              <a:t>Sve za tipske zgrade i pojedine </a:t>
            </a:r>
          </a:p>
          <a:p>
            <a:pPr>
              <a:spcBef>
                <a:spcPts val="0"/>
              </a:spcBef>
            </a:pPr>
            <a:endParaRPr lang="hr-HR" sz="3200" dirty="0"/>
          </a:p>
          <a:p>
            <a:endParaRPr lang="hr-H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9F08F-B940-B58B-DC5F-506D48E93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err="1"/>
              <a:t>Oštetljivost</a:t>
            </a:r>
            <a:endParaRPr lang="hr-HR" dirty="0"/>
          </a:p>
          <a:p>
            <a:endParaRPr lang="hr-H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BFD26A-4F2F-8F2E-331E-F713A0164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260751"/>
            <a:ext cx="5393100" cy="3872194"/>
          </a:xfrm>
        </p:spPr>
        <p:txBody>
          <a:bodyPr>
            <a:normAutofit fontScale="47500" lnSpcReduction="20000"/>
          </a:bodyPr>
          <a:lstStyle/>
          <a:p>
            <a:r>
              <a:rPr lang="hr-HR" sz="4200" dirty="0"/>
              <a:t>odrediti za odabrane zgrade za</a:t>
            </a:r>
          </a:p>
          <a:p>
            <a:r>
              <a:rPr lang="hr-HR" sz="4200" dirty="0"/>
              <a:t>(a) „stvarne“ vrijednosti indeksa </a:t>
            </a:r>
            <a:r>
              <a:rPr lang="hr-HR" sz="4200" dirty="0" err="1"/>
              <a:t>oštetljivosti</a:t>
            </a:r>
            <a:r>
              <a:rPr lang="hr-HR" sz="4200" dirty="0"/>
              <a:t> V0 (sada uzeta srednja vrijednost V0) </a:t>
            </a:r>
          </a:p>
          <a:p>
            <a:r>
              <a:rPr lang="hr-HR" sz="4200" dirty="0"/>
              <a:t>(b) prema krivuljama </a:t>
            </a:r>
            <a:r>
              <a:rPr lang="hr-HR" sz="4200" dirty="0" err="1"/>
              <a:t>oštetljivosti</a:t>
            </a:r>
            <a:r>
              <a:rPr lang="hr-HR" sz="2000" dirty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D9326E-D40F-6877-6871-748D2274FEE3}"/>
              </a:ext>
            </a:extLst>
          </p:cNvPr>
          <p:cNvSpPr txBox="1">
            <a:spLocks/>
          </p:cNvSpPr>
          <p:nvPr/>
        </p:nvSpPr>
        <p:spPr>
          <a:xfrm>
            <a:off x="3613318" y="4575824"/>
            <a:ext cx="5087073" cy="553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32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700CD14-1B90-F7FF-60C5-C0835F9677B8}"/>
              </a:ext>
            </a:extLst>
          </p:cNvPr>
          <p:cNvSpPr txBox="1">
            <a:spLocks/>
          </p:cNvSpPr>
          <p:nvPr/>
        </p:nvSpPr>
        <p:spPr>
          <a:xfrm>
            <a:off x="6217709" y="4892026"/>
            <a:ext cx="5393100" cy="1745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407610-0686-99E3-3101-D9E861AD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C90230-FACA-1CFD-CA88-34018CFF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17BEC02-1D87-DC69-8472-5D7680BB2464}"/>
              </a:ext>
            </a:extLst>
          </p:cNvPr>
          <p:cNvSpPr txBox="1">
            <a:spLocks/>
          </p:cNvSpPr>
          <p:nvPr/>
        </p:nvSpPr>
        <p:spPr>
          <a:xfrm>
            <a:off x="617517" y="5084755"/>
            <a:ext cx="11454410" cy="1745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kzidenz Grotesk CE Roman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kzidenz Grotesk Light" panose="020B03040202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zidenz Grotesk Light" panose="020B03040202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3200" dirty="0"/>
          </a:p>
          <a:p>
            <a:endParaRPr lang="hr-HR" sz="3200" dirty="0"/>
          </a:p>
          <a:p>
            <a:endParaRPr lang="hr-HR" sz="3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8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5D0F-26E6-D076-E30F-8C69CC37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preporuke za nove projekte i očekivanja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D9326E-D40F-6877-6871-748D2274FEE3}"/>
              </a:ext>
            </a:extLst>
          </p:cNvPr>
          <p:cNvSpPr txBox="1">
            <a:spLocks/>
          </p:cNvSpPr>
          <p:nvPr/>
        </p:nvSpPr>
        <p:spPr>
          <a:xfrm>
            <a:off x="3674172" y="1414001"/>
            <a:ext cx="5087073" cy="553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3200" dirty="0"/>
              <a:t>Ostalo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700CD14-1B90-F7FF-60C5-C0835F9677B8}"/>
              </a:ext>
            </a:extLst>
          </p:cNvPr>
          <p:cNvSpPr txBox="1">
            <a:spLocks/>
          </p:cNvSpPr>
          <p:nvPr/>
        </p:nvSpPr>
        <p:spPr>
          <a:xfrm>
            <a:off x="6217709" y="4892026"/>
            <a:ext cx="5393100" cy="1745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407610-0686-99E3-3101-D9E861AD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C90230-FACA-1CFD-CA88-34018CFF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17BEC02-1D87-DC69-8472-5D7680BB2464}"/>
              </a:ext>
            </a:extLst>
          </p:cNvPr>
          <p:cNvSpPr txBox="1">
            <a:spLocks/>
          </p:cNvSpPr>
          <p:nvPr/>
        </p:nvSpPr>
        <p:spPr>
          <a:xfrm>
            <a:off x="599665" y="2280509"/>
            <a:ext cx="11139753" cy="1857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kzidenz Grotesk CE Roman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kzidenz Grotesk Light" panose="020B03040202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zidenz Grotesk Light" panose="020B03040202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r-HR" sz="2000" dirty="0"/>
              <a:t>metodologija putokaz za kategorizaciju/razradbu zgrada prema potresnom riziku</a:t>
            </a:r>
          </a:p>
          <a:p>
            <a:pPr>
              <a:spcBef>
                <a:spcPts val="600"/>
              </a:spcBef>
            </a:pPr>
            <a:r>
              <a:rPr lang="hr-HR" sz="2000" dirty="0"/>
              <a:t>detaljna analiza potresne otpornosti pojedine zgrade prema današnjim znanjima</a:t>
            </a:r>
          </a:p>
          <a:p>
            <a:pPr>
              <a:spcBef>
                <a:spcPts val="600"/>
              </a:spcBef>
            </a:pPr>
            <a:r>
              <a:rPr lang="hr-HR" sz="2000" dirty="0"/>
              <a:t>pitanje troškova obnove - metodologija ne razlikuje trošak od štete nastale na zgradi</a:t>
            </a:r>
          </a:p>
          <a:p>
            <a:endParaRPr lang="hr-HR" sz="3200" dirty="0"/>
          </a:p>
          <a:p>
            <a:endParaRPr lang="hr-HR" sz="3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8534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55C622-88F0-DECE-4826-FB049B9AE1AD}"/>
              </a:ext>
            </a:extLst>
          </p:cNvPr>
          <p:cNvSpPr txBox="1"/>
          <p:nvPr/>
        </p:nvSpPr>
        <p:spPr>
          <a:xfrm>
            <a:off x="4488873" y="1544888"/>
            <a:ext cx="3602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mr.sc. Mihaela Zamolo, </a:t>
            </a:r>
            <a:r>
              <a:rPr lang="hr-HR" dirty="0" err="1"/>
              <a:t>dipl.ing.građ</a:t>
            </a:r>
            <a:r>
              <a:rPr lang="hr-HR" dirty="0"/>
              <a:t>.</a:t>
            </a:r>
          </a:p>
          <a:p>
            <a:r>
              <a:rPr lang="hr-HR" dirty="0">
                <a:hlinkClick r:id="rId3"/>
              </a:rPr>
              <a:t>zamolo.mihaela@gmail.com</a:t>
            </a:r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2BCE2-4C75-4C97-81CA-B27E348E0F58}"/>
              </a:ext>
            </a:extLst>
          </p:cNvPr>
          <p:cNvSpPr txBox="1"/>
          <p:nvPr/>
        </p:nvSpPr>
        <p:spPr>
          <a:xfrm>
            <a:off x="4488873" y="808242"/>
            <a:ext cx="6511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dirty="0"/>
              <a:t>HVALA NA PAŽNJI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ECA8A-5DC7-6C87-4829-C6F2A79BF8F0}"/>
              </a:ext>
            </a:extLst>
          </p:cNvPr>
          <p:cNvSpPr txBox="1"/>
          <p:nvPr/>
        </p:nvSpPr>
        <p:spPr>
          <a:xfrm>
            <a:off x="4488873" y="4020451"/>
            <a:ext cx="6215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dirty="0"/>
              <a:t>HVALA </a:t>
            </a:r>
            <a:r>
              <a:rPr lang="hr-HR" sz="1800" b="1" i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Maji Lončar </a:t>
            </a:r>
            <a:r>
              <a:rPr lang="hr-HR" sz="1800" b="1" i="1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Jamičić</a:t>
            </a:r>
            <a:r>
              <a:rPr lang="hr-HR" sz="1800" b="1" i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za preklopljene karte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9346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D444-7EA7-A670-F011-B8ABFF02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sz="4000" dirty="0"/>
            </a:br>
            <a:r>
              <a:rPr lang="hr-HR" sz="4000" dirty="0"/>
              <a:t>kulturna dobra </a:t>
            </a:r>
            <a:br>
              <a:rPr lang="hr-HR" dirty="0"/>
            </a:br>
            <a:endParaRPr lang="hr-HR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EFDE133-ECB5-F234-1EBF-C5D1C9CE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sz="12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82FD87-4682-7C0C-DD0E-EB5C85B5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</a:t>
            </a:fld>
            <a:endParaRPr lang="en-US" sz="20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BC5AFB6-B620-C5FD-53AE-37E9C2D4F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92709"/>
            <a:ext cx="1923326" cy="256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road leading to a building&#10;&#10;Description automatically generated">
            <a:extLst>
              <a:ext uri="{FF2B5EF4-FFF2-40B4-BE49-F238E27FC236}">
                <a16:creationId xmlns:a16="http://schemas.microsoft.com/office/drawing/2014/main" id="{5F054F91-8309-6464-6909-618F6DBF42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05" y="1928871"/>
            <a:ext cx="3745553" cy="2580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345E1EC6-EF5B-F2D6-CC69-7229F3874D81}"/>
              </a:ext>
            </a:extLst>
          </p:cNvPr>
          <p:cNvSpPr/>
          <p:nvPr/>
        </p:nvSpPr>
        <p:spPr>
          <a:xfrm>
            <a:off x="2550079" y="2336664"/>
            <a:ext cx="5460446" cy="101380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18F822-1B17-8F3F-31E3-C3981B5939DC}"/>
              </a:ext>
            </a:extLst>
          </p:cNvPr>
          <p:cNvSpPr/>
          <p:nvPr/>
        </p:nvSpPr>
        <p:spPr>
          <a:xfrm>
            <a:off x="3177577" y="3080556"/>
            <a:ext cx="40584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13. st. – 1985.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208C5C-23DD-7503-2FD5-DFC684B532C0}"/>
              </a:ext>
            </a:extLst>
          </p:cNvPr>
          <p:cNvSpPr/>
          <p:nvPr/>
        </p:nvSpPr>
        <p:spPr>
          <a:xfrm>
            <a:off x="3046123" y="3791283"/>
            <a:ext cx="40584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473/491 + 28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foto info">
            <a:extLst>
              <a:ext uri="{FF2B5EF4-FFF2-40B4-BE49-F238E27FC236}">
                <a16:creationId xmlns:a16="http://schemas.microsoft.com/office/drawing/2014/main" id="{EF356FF2-C4EC-8717-9DE8-CA403398D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575128"/>
            <a:ext cx="32385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 info">
            <a:extLst>
              <a:ext uri="{FF2B5EF4-FFF2-40B4-BE49-F238E27FC236}">
                <a16:creationId xmlns:a16="http://schemas.microsoft.com/office/drawing/2014/main" id="{56E38429-E3E4-86AE-B95C-CAC65810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04" y="4643298"/>
            <a:ext cx="1761720" cy="211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D444-7EA7-A670-F011-B8ABFF02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identifikacija/registracija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6BED2B-477F-F491-9F76-5B8E591A9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728" y="2172505"/>
            <a:ext cx="4870069" cy="3579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11C51E-D93B-D875-B1BD-4C1AAA809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513" y="1980811"/>
            <a:ext cx="6267999" cy="39624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1965117-907B-0D41-C290-D59EEAA5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8355E4-FE57-BCA6-C8D8-089939D2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2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6171C-5D39-8EFE-9C19-4429E068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zaštićena kulturna dobra – kulturno povijesne cjeline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94AC-93C1-A7F7-7FF6-B38B64744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	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30195-53E8-0224-0B85-C16E69ED8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9" y="1879466"/>
            <a:ext cx="11225038" cy="4193674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F9871AB3-F512-D6EF-BB3F-CED977C6585F}"/>
              </a:ext>
            </a:extLst>
          </p:cNvPr>
          <p:cNvSpPr/>
          <p:nvPr/>
        </p:nvSpPr>
        <p:spPr>
          <a:xfrm>
            <a:off x="6219825" y="2014671"/>
            <a:ext cx="3368040" cy="41420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pojedinačno zaštićena 473/491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91D8A8-E387-8B07-49B8-B562E137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3243626-C993-392F-89A9-AD9A94A7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F566B6-BE08-2D4D-FFEE-C10F34AD9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630" y="5815816"/>
            <a:ext cx="5462489" cy="9632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881F9-F133-DC91-8B7E-E16F92905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312" y="4519711"/>
            <a:ext cx="6706181" cy="2259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D75821-B995-B6ED-380F-17BB3FA52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845" y="4510420"/>
            <a:ext cx="239593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2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33D9-B2AC-0D16-C86C-ED5DED61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razdoblje gradnje,  smještaj, namjena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9228D-8A54-FC37-76E2-BF4BC8E54243}"/>
              </a:ext>
            </a:extLst>
          </p:cNvPr>
          <p:cNvSpPr txBox="1"/>
          <p:nvPr/>
        </p:nvSpPr>
        <p:spPr>
          <a:xfrm>
            <a:off x="4275501" y="5903893"/>
            <a:ext cx="254268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1400" dirty="0"/>
              <a:t>stambene/</a:t>
            </a:r>
            <a:r>
              <a:rPr lang="hr-HR" sz="1400" dirty="0" err="1"/>
              <a:t>posl</a:t>
            </a:r>
            <a:r>
              <a:rPr lang="hr-HR" sz="1400" dirty="0"/>
              <a:t>. (219 ili 46%) </a:t>
            </a:r>
          </a:p>
          <a:p>
            <a:r>
              <a:rPr lang="hr-HR" sz="1400" dirty="0"/>
              <a:t>javne (110 ili 23%), </a:t>
            </a:r>
          </a:p>
          <a:p>
            <a:r>
              <a:rPr lang="hr-HR" sz="1400" dirty="0"/>
              <a:t>sakralne (40 ili 8%), </a:t>
            </a:r>
          </a:p>
          <a:p>
            <a:r>
              <a:rPr lang="hr-HR" sz="1400" dirty="0"/>
              <a:t>vojne, industrijske, memorijalne</a:t>
            </a: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5BB8E481-14E8-C3B2-F6CB-F53248E14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632" y="1952050"/>
            <a:ext cx="5502016" cy="2173448"/>
          </a:xfrm>
        </p:spPr>
      </p:pic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5AFAB13C-FC09-0D08-CB58-D5B06872BAE3}"/>
              </a:ext>
            </a:extLst>
          </p:cNvPr>
          <p:cNvSpPr/>
          <p:nvPr/>
        </p:nvSpPr>
        <p:spPr>
          <a:xfrm>
            <a:off x="1331341" y="1976519"/>
            <a:ext cx="3810000" cy="43330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gradske četvrti i vrijeme građenja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FD9B2F-01E7-42F2-A49C-3C20C48DD3F6}"/>
              </a:ext>
            </a:extLst>
          </p:cNvPr>
          <p:cNvSpPr txBox="1"/>
          <p:nvPr/>
        </p:nvSpPr>
        <p:spPr>
          <a:xfrm>
            <a:off x="1331341" y="3965568"/>
            <a:ext cx="344119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1200" dirty="0"/>
              <a:t>Donji grad (155 ili 33%) – p.p. 20.st.</a:t>
            </a:r>
          </a:p>
          <a:p>
            <a:r>
              <a:rPr lang="hr-HR" sz="1200" dirty="0"/>
              <a:t>Gornji grad - Medveščak (221 ili 47%) do kraja 19.st.</a:t>
            </a:r>
          </a:p>
          <a:p>
            <a:r>
              <a:rPr lang="hr-HR" sz="1200" dirty="0"/>
              <a:t>ostale četvrti (98 ili 20%) – veći dio d.p.20. st.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1A5F3C1-CD18-911B-69E4-461B2B1BD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396" y="1930268"/>
            <a:ext cx="5374054" cy="2384557"/>
          </a:xfrm>
          <a:prstGeom prst="rect">
            <a:avLst/>
          </a:prstGeom>
        </p:spPr>
      </p:pic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8B209663-D6F5-4E05-A5E7-BC27705FEB4D}"/>
              </a:ext>
            </a:extLst>
          </p:cNvPr>
          <p:cNvSpPr/>
          <p:nvPr/>
        </p:nvSpPr>
        <p:spPr>
          <a:xfrm>
            <a:off x="7553240" y="1952049"/>
            <a:ext cx="3051616" cy="45777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namjena i  vrijeme građenja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36851-D28A-49D1-70F3-1E18B735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6D321-81E1-4073-3A00-CAB53670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530638-9485-2508-C6FE-501C12EB3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312" y="4521168"/>
            <a:ext cx="5377138" cy="2316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F2615E-4D43-A7B0-F41D-5B3A1B1DB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789" y="4516095"/>
            <a:ext cx="3456732" cy="499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374BBB-C9C6-968C-DA2E-39626DAEE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97" y="4669193"/>
            <a:ext cx="3651821" cy="23288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82C950-D8B7-5F49-02BA-105441FF94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093" y="4669193"/>
            <a:ext cx="3328704" cy="499915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D2208AFC-1D92-6250-45F7-61F52B19F866}"/>
              </a:ext>
            </a:extLst>
          </p:cNvPr>
          <p:cNvSpPr/>
          <p:nvPr/>
        </p:nvSpPr>
        <p:spPr>
          <a:xfrm>
            <a:off x="3451833" y="2141229"/>
            <a:ext cx="391529" cy="82871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74351DC-093E-1DF5-05D2-AB95B5A862F5}"/>
              </a:ext>
            </a:extLst>
          </p:cNvPr>
          <p:cNvSpPr/>
          <p:nvPr/>
        </p:nvSpPr>
        <p:spPr>
          <a:xfrm>
            <a:off x="3885611" y="2147581"/>
            <a:ext cx="391530" cy="80262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BD87A28-5B3D-C77B-09FF-CA80952CBFBE}"/>
              </a:ext>
            </a:extLst>
          </p:cNvPr>
          <p:cNvSpPr/>
          <p:nvPr/>
        </p:nvSpPr>
        <p:spPr>
          <a:xfrm>
            <a:off x="2967202" y="2147581"/>
            <a:ext cx="391529" cy="82871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0685232-D90C-3AC9-D6C2-B2DB1F81C51D}"/>
              </a:ext>
            </a:extLst>
          </p:cNvPr>
          <p:cNvSpPr/>
          <p:nvPr/>
        </p:nvSpPr>
        <p:spPr>
          <a:xfrm>
            <a:off x="2494531" y="2147581"/>
            <a:ext cx="365545" cy="82488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EC35841-A994-C4CD-FD40-6F1D0B37C03E}"/>
              </a:ext>
            </a:extLst>
          </p:cNvPr>
          <p:cNvSpPr/>
          <p:nvPr/>
        </p:nvSpPr>
        <p:spPr>
          <a:xfrm>
            <a:off x="7402640" y="2092150"/>
            <a:ext cx="278298" cy="524017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288873C9-07EC-3687-DA18-3BA8F8B9443F}"/>
              </a:ext>
            </a:extLst>
          </p:cNvPr>
          <p:cNvSpPr/>
          <p:nvPr/>
        </p:nvSpPr>
        <p:spPr>
          <a:xfrm>
            <a:off x="8118949" y="2065539"/>
            <a:ext cx="278298" cy="524017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36ED769-17DD-7C60-AF88-984E8A76E09B}"/>
              </a:ext>
            </a:extLst>
          </p:cNvPr>
          <p:cNvSpPr/>
          <p:nvPr/>
        </p:nvSpPr>
        <p:spPr>
          <a:xfrm>
            <a:off x="8258098" y="4516094"/>
            <a:ext cx="278298" cy="524017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58E45D0-41C9-BF77-E87B-0994D2138276}"/>
              </a:ext>
            </a:extLst>
          </p:cNvPr>
          <p:cNvSpPr/>
          <p:nvPr/>
        </p:nvSpPr>
        <p:spPr>
          <a:xfrm>
            <a:off x="7694189" y="4516095"/>
            <a:ext cx="278298" cy="524017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DFCCB2D2-5896-1513-748E-05960BFA5D92}"/>
              </a:ext>
            </a:extLst>
          </p:cNvPr>
          <p:cNvSpPr/>
          <p:nvPr/>
        </p:nvSpPr>
        <p:spPr>
          <a:xfrm>
            <a:off x="11493007" y="4516095"/>
            <a:ext cx="278298" cy="524017"/>
          </a:xfrm>
          <a:prstGeom prst="downArrow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FD86DF0D-18A0-ED41-1B19-86B08583DF76}"/>
              </a:ext>
            </a:extLst>
          </p:cNvPr>
          <p:cNvSpPr/>
          <p:nvPr/>
        </p:nvSpPr>
        <p:spPr>
          <a:xfrm>
            <a:off x="10964502" y="4516094"/>
            <a:ext cx="278298" cy="52401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14C5B9F9-1E76-892A-2AC1-FBC7E4D5EB53}"/>
              </a:ext>
            </a:extLst>
          </p:cNvPr>
          <p:cNvSpPr/>
          <p:nvPr/>
        </p:nvSpPr>
        <p:spPr>
          <a:xfrm>
            <a:off x="9314154" y="2065538"/>
            <a:ext cx="278298" cy="52401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BC0AB7-927B-66E3-6AA9-E2368C48BB70}"/>
              </a:ext>
            </a:extLst>
          </p:cNvPr>
          <p:cNvSpPr/>
          <p:nvPr/>
        </p:nvSpPr>
        <p:spPr>
          <a:xfrm>
            <a:off x="1583429" y="3972302"/>
            <a:ext cx="2937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33% - 47% - 20%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2B2E80-584C-96F2-8BEE-5407110D50CE}"/>
              </a:ext>
            </a:extLst>
          </p:cNvPr>
          <p:cNvSpPr/>
          <p:nvPr/>
        </p:nvSpPr>
        <p:spPr>
          <a:xfrm>
            <a:off x="7823526" y="6033947"/>
            <a:ext cx="2728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46% - 23% - 8%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EAA70A78-3B10-799A-9F14-DF1F7FB46930}"/>
              </a:ext>
            </a:extLst>
          </p:cNvPr>
          <p:cNvSpPr/>
          <p:nvPr/>
        </p:nvSpPr>
        <p:spPr>
          <a:xfrm>
            <a:off x="10892267" y="2082696"/>
            <a:ext cx="278298" cy="524017"/>
          </a:xfrm>
          <a:prstGeom prst="downArrow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93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/>
      <p:bldP spid="31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33D9-B2AC-0D16-C86C-ED5DED61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kulturna dobra i gradske četvrti (17)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9228D-8A54-FC37-76E2-BF4BC8E54243}"/>
              </a:ext>
            </a:extLst>
          </p:cNvPr>
          <p:cNvSpPr txBox="1"/>
          <p:nvPr/>
        </p:nvSpPr>
        <p:spPr>
          <a:xfrm>
            <a:off x="4193820" y="4658555"/>
            <a:ext cx="258231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1400" dirty="0"/>
              <a:t>stambene/poslovne (219 ili 46%), </a:t>
            </a:r>
          </a:p>
          <a:p>
            <a:r>
              <a:rPr lang="hr-HR" sz="1400" dirty="0"/>
              <a:t>javne (110 ili 23%), </a:t>
            </a:r>
          </a:p>
          <a:p>
            <a:r>
              <a:rPr lang="hr-HR" sz="1400" dirty="0"/>
              <a:t>sakralne (40 ili 8%), </a:t>
            </a:r>
          </a:p>
          <a:p>
            <a:r>
              <a:rPr lang="hr-HR" sz="1400" dirty="0"/>
              <a:t>vojne, industrijske, memorijalne</a:t>
            </a: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5AFAB13C-FC09-0D08-CB58-D5B06872BAE3}"/>
              </a:ext>
            </a:extLst>
          </p:cNvPr>
          <p:cNvSpPr/>
          <p:nvPr/>
        </p:nvSpPr>
        <p:spPr>
          <a:xfrm>
            <a:off x="1331341" y="1976519"/>
            <a:ext cx="3810000" cy="43330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gradske četvrti i vrijeme građenja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FD9B2F-01E7-42F2-A49C-3C20C48DD3F6}"/>
              </a:ext>
            </a:extLst>
          </p:cNvPr>
          <p:cNvSpPr txBox="1"/>
          <p:nvPr/>
        </p:nvSpPr>
        <p:spPr>
          <a:xfrm>
            <a:off x="1331341" y="3965568"/>
            <a:ext cx="344119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1200" dirty="0"/>
              <a:t>Donji grad (155 ili 33%) – p.p. 20.st.</a:t>
            </a:r>
          </a:p>
          <a:p>
            <a:r>
              <a:rPr lang="hr-HR" sz="1200" dirty="0"/>
              <a:t>Gornji grad - Medveščak (221 ili 47%) do kraja 19.st.</a:t>
            </a:r>
          </a:p>
          <a:p>
            <a:r>
              <a:rPr lang="hr-HR" sz="1200" dirty="0"/>
              <a:t>ostale četvrti (98 ili 20%) – veći dio d.p.20. st.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36851-D28A-49D1-70F3-1E18B735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6D321-81E1-4073-3A00-CAB53670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763D1-0E5B-6C43-5895-26F6239A2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532" y="5920068"/>
            <a:ext cx="5462489" cy="963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374BBB-C9C6-968C-DA2E-39626DAEE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08" y="1742763"/>
            <a:ext cx="9091118" cy="5484692"/>
          </a:xfrm>
          <a:prstGeom prst="rect">
            <a:avLst/>
          </a:prstGeom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601C9C7C-0D61-5151-01E0-78B205A13BA2}"/>
              </a:ext>
            </a:extLst>
          </p:cNvPr>
          <p:cNvSpPr/>
          <p:nvPr/>
        </p:nvSpPr>
        <p:spPr>
          <a:xfrm>
            <a:off x="1058048" y="1818602"/>
            <a:ext cx="3810000" cy="43330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gradske četvrti Grada Zagreba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099FF025-32DE-E619-85E9-1010CE09B412}"/>
              </a:ext>
            </a:extLst>
          </p:cNvPr>
          <p:cNvSpPr/>
          <p:nvPr/>
        </p:nvSpPr>
        <p:spPr>
          <a:xfrm>
            <a:off x="6167398" y="1828941"/>
            <a:ext cx="3810000" cy="43330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Donji grad i Gornji grad-Medveščak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E0C95-B764-B482-2550-9BB60497A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256" y="2314321"/>
            <a:ext cx="2817090" cy="4418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2C1480-7444-A53F-0095-D0E0476AB5B1}"/>
              </a:ext>
            </a:extLst>
          </p:cNvPr>
          <p:cNvSpPr/>
          <p:nvPr/>
        </p:nvSpPr>
        <p:spPr>
          <a:xfrm>
            <a:off x="902724" y="5657671"/>
            <a:ext cx="92570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Gustoća </a:t>
            </a:r>
            <a: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naseljenosti:</a:t>
            </a:r>
          </a:p>
          <a:p>
            <a:pPr algn="ctr"/>
            <a: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Donji grad 4 x veća od Gornji grad-Medvešćak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316A-0328-0790-C717-1A192E0F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povijesno urbanistički razvoj – smještaj po četvrtima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02DA0-07CD-6190-F6E8-60BE56C87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215" y="1969015"/>
            <a:ext cx="5276683" cy="536005"/>
          </a:xfrm>
        </p:spPr>
        <p:txBody>
          <a:bodyPr/>
          <a:lstStyle/>
          <a:p>
            <a:pPr algn="r"/>
            <a:r>
              <a:rPr lang="hr-HR" dirty="0"/>
              <a:t>POVIJEST (Gradec, Kaptol, predgrađa)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51C3F-4A3D-1F60-FA6B-1AD65761B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hr-HR" dirty="0"/>
              <a:t>DANAS (gradske četvrti)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219A7EF-E04F-9B69-59E4-146F3C760D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48834" y="2926964"/>
            <a:ext cx="6008347" cy="955881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740B1D-DEE9-FC6F-F0A0-DFA505C89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898" y="4726732"/>
            <a:ext cx="4125380" cy="955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2B1056-8C10-ABAF-2DBB-3EAA6F427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3244" y="4664660"/>
            <a:ext cx="2328756" cy="955881"/>
          </a:xfrm>
          <a:prstGeom prst="rect">
            <a:avLst/>
          </a:prstGeom>
        </p:spPr>
      </p:pic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2A387EB8-9301-862A-5072-B53F6E32B9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81194" y="2926964"/>
            <a:ext cx="5392738" cy="2980716"/>
          </a:xfrm>
        </p:spPr>
      </p:pic>
      <p:sp>
        <p:nvSpPr>
          <p:cNvPr id="36" name="Flowchart: Process 35">
            <a:extLst>
              <a:ext uri="{FF2B5EF4-FFF2-40B4-BE49-F238E27FC236}">
                <a16:creationId xmlns:a16="http://schemas.microsoft.com/office/drawing/2014/main" id="{64A50E3B-109D-A95F-4CEE-2912BB8CFE16}"/>
              </a:ext>
            </a:extLst>
          </p:cNvPr>
          <p:cNvSpPr/>
          <p:nvPr/>
        </p:nvSpPr>
        <p:spPr>
          <a:xfrm>
            <a:off x="10782299" y="3944917"/>
            <a:ext cx="1329578" cy="53340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dirty="0"/>
              <a:t>Donji grad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86FDCB-F791-377B-2832-AC5B0FB3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85629E-44A6-5A6B-695A-1015A3A4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1FF3AB5E-8F05-E1EF-3400-15BDF92459AD}"/>
              </a:ext>
            </a:extLst>
          </p:cNvPr>
          <p:cNvSpPr/>
          <p:nvPr/>
        </p:nvSpPr>
        <p:spPr>
          <a:xfrm>
            <a:off x="9667876" y="5655605"/>
            <a:ext cx="2466052" cy="53340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dirty="0"/>
              <a:t>Gornji grad-Medveščak</a:t>
            </a:r>
          </a:p>
        </p:txBody>
      </p:sp>
    </p:spTree>
    <p:extLst>
      <p:ext uri="{BB962C8B-B14F-4D97-AF65-F5344CB8AC3E}">
        <p14:creationId xmlns:p14="http://schemas.microsoft.com/office/powerpoint/2010/main" val="115559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D45C-69F3-129D-30F5-4420FFCA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karakteristike zgrada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9DE8F-78F6-A8AF-D118-17924BFA9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53858"/>
            <a:ext cx="6028582" cy="3985042"/>
          </a:xfrm>
        </p:spPr>
        <p:txBody>
          <a:bodyPr>
            <a:normAutofit/>
          </a:bodyPr>
          <a:lstStyle/>
          <a:p>
            <a:r>
              <a:rPr lang="pl-PL" sz="2000" dirty="0"/>
              <a:t>arhitektonski stilovi (srednjevjekovni, barok, moderna)</a:t>
            </a:r>
          </a:p>
          <a:p>
            <a:r>
              <a:rPr lang="pl-PL" sz="2000" dirty="0"/>
              <a:t>tipologija/konstrukcija/materijali, tehnike građenja</a:t>
            </a:r>
          </a:p>
          <a:p>
            <a:r>
              <a:rPr lang="hr-HR" sz="2000" dirty="0"/>
              <a:t>namjena  </a:t>
            </a:r>
          </a:p>
          <a:p>
            <a:r>
              <a:rPr lang="hr-HR" sz="2000" dirty="0"/>
              <a:t>rekonstrukcije</a:t>
            </a:r>
          </a:p>
          <a:p>
            <a:r>
              <a:rPr lang="hr-HR" sz="2000" dirty="0"/>
              <a:t>održavanje </a:t>
            </a:r>
          </a:p>
          <a:p>
            <a:r>
              <a:rPr lang="hr-HR" sz="2000" dirty="0"/>
              <a:t>izvorni i stečeni nedostaci</a:t>
            </a:r>
          </a:p>
          <a:p>
            <a:endParaRPr lang="hr-HR" sz="2000" dirty="0"/>
          </a:p>
          <a:p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57BFD-F567-315A-31A6-63160188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POTRESNI RIZIK ZGRADA KULTURNA DOBRA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42A95-1E07-55B0-97F1-091C8858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BF9E6A-9C11-2855-D17D-A3C28728C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753" y="1739158"/>
            <a:ext cx="1298561" cy="1725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2EAB5B-2918-0E54-A019-76DCED4AB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866" y="1702818"/>
            <a:ext cx="1292464" cy="1719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D4B390-C357-C0FD-AD36-1058F1C75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6002" y="1980519"/>
            <a:ext cx="1871634" cy="1408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BC2AD-B7BE-A0AD-3911-995EAA07E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293" y="3515051"/>
            <a:ext cx="2072479" cy="1558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D8A077-35FC-1925-7890-9FE789353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9439" y="3538569"/>
            <a:ext cx="1173661" cy="15588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8A6EE9-B411-61DC-5502-4C62ABDDEA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5157" y="3504087"/>
            <a:ext cx="2072479" cy="15583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D56915-6C26-F6B5-A9F8-541505263A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5695" y="5117062"/>
            <a:ext cx="1223744" cy="16316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4F1D6D-3DEB-62D5-BFB9-372052F07D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3403" y="5089060"/>
            <a:ext cx="2155911" cy="1631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07FE1D-3113-D344-6F76-B4F491510B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1960" y="5078221"/>
            <a:ext cx="2166381" cy="16233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76CA55-2C3E-46C8-8922-02D6C5CAEA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23961" y="4610422"/>
            <a:ext cx="1572904" cy="2091109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6AA1553-47EB-CD53-6E06-FE2B18CB2B95}"/>
              </a:ext>
            </a:extLst>
          </p:cNvPr>
          <p:cNvSpPr txBox="1">
            <a:spLocks/>
          </p:cNvSpPr>
          <p:nvPr/>
        </p:nvSpPr>
        <p:spPr>
          <a:xfrm>
            <a:off x="626498" y="1876034"/>
            <a:ext cx="5189435" cy="53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63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2016</Words>
  <Application>Microsoft Office PowerPoint</Application>
  <PresentationFormat>Widescreen</PresentationFormat>
  <Paragraphs>303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Akzidenz Grotesk CE Roman</vt:lpstr>
      <vt:lpstr>Akzidenz Grotesk Light</vt:lpstr>
      <vt:lpstr>Arial</vt:lpstr>
      <vt:lpstr>Arial Narrow</vt:lpstr>
      <vt:lpstr>Calibri</vt:lpstr>
      <vt:lpstr>Calibri Light</vt:lpstr>
      <vt:lpstr>Gill Sans MT</vt:lpstr>
      <vt:lpstr>Wingdings 2</vt:lpstr>
      <vt:lpstr>Office Theme</vt:lpstr>
      <vt:lpstr>Elaborat kulturna dobra </vt:lpstr>
      <vt:lpstr>potresni rizik – kulturna dobra</vt:lpstr>
      <vt:lpstr> kulturna dobra  </vt:lpstr>
      <vt:lpstr>identifikacija/registracija</vt:lpstr>
      <vt:lpstr>zaštićena kulturna dobra – kulturno povijesne cjeline</vt:lpstr>
      <vt:lpstr>razdoblje gradnje,  smještaj, namjena </vt:lpstr>
      <vt:lpstr>kulturna dobra i gradske četvrti (17)</vt:lpstr>
      <vt:lpstr>povijesno urbanistički razvoj – smještaj po četvrtima</vt:lpstr>
      <vt:lpstr>karakteristike zgrada</vt:lpstr>
      <vt:lpstr>karakteristike zgrada</vt:lpstr>
      <vt:lpstr>karakteristike zgrada</vt:lpstr>
      <vt:lpstr>karakteristike zgrada</vt:lpstr>
      <vt:lpstr>potresni rizik - čimbenici</vt:lpstr>
      <vt:lpstr>potresni hazard</vt:lpstr>
      <vt:lpstr>potresna otpornost - djelovanje od potresa</vt:lpstr>
      <vt:lpstr>potresna otpornost - potresna sila </vt:lpstr>
      <vt:lpstr>oštetljivost</vt:lpstr>
      <vt:lpstr>ocjenjivanje potresnog rizika </vt:lpstr>
      <vt:lpstr>ocjenjivanje potresnog rizika </vt:lpstr>
      <vt:lpstr>ocjenjivanje potresnog rizika </vt:lpstr>
      <vt:lpstr>rezime</vt:lpstr>
      <vt:lpstr>rezime</vt:lpstr>
      <vt:lpstr>rezime</vt:lpstr>
      <vt:lpstr>preporuke za nove projekte i očekivanja</vt:lpstr>
      <vt:lpstr>preporuke za nove projekte i očekivanja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Jasna Kovačević</dc:creator>
  <cp:lastModifiedBy>Mihaela Zamolo</cp:lastModifiedBy>
  <cp:revision>71</cp:revision>
  <cp:lastPrinted>2023-11-14T12:00:35Z</cp:lastPrinted>
  <dcterms:created xsi:type="dcterms:W3CDTF">2021-02-24T09:56:52Z</dcterms:created>
  <dcterms:modified xsi:type="dcterms:W3CDTF">2023-11-15T07:58:24Z</dcterms:modified>
</cp:coreProperties>
</file>